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3" r:id="rId6"/>
    <p:sldId id="449" r:id="rId7"/>
    <p:sldId id="450" r:id="rId8"/>
    <p:sldId id="451" r:id="rId9"/>
    <p:sldId id="452" r:id="rId10"/>
    <p:sldId id="272" r:id="rId11"/>
    <p:sldId id="456" r:id="rId12"/>
    <p:sldId id="457" r:id="rId13"/>
    <p:sldId id="446" r:id="rId14"/>
    <p:sldId id="460" r:id="rId15"/>
    <p:sldId id="461" r:id="rId16"/>
    <p:sldId id="462" r:id="rId17"/>
    <p:sldId id="465" r:id="rId18"/>
    <p:sldId id="464" r:id="rId19"/>
    <p:sldId id="463" r:id="rId20"/>
    <p:sldId id="466" r:id="rId21"/>
    <p:sldId id="467" r:id="rId22"/>
    <p:sldId id="458" r:id="rId23"/>
    <p:sldId id="459" r:id="rId24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27"/>
      <p:italic r:id="rId28"/>
    </p:embeddedFont>
    <p:embeddedFont>
      <p:font typeface="Helvetica Now Display" pitchFamily="2" charset="0"/>
      <p:regular r:id="rId29"/>
      <p:bold r:id="rId30"/>
      <p:italic r:id="rId31"/>
      <p:boldItalic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38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F"/>
    <a:srgbClr val="FC7113"/>
    <a:srgbClr val="EC2923"/>
    <a:srgbClr val="FFC000"/>
    <a:srgbClr val="D9FFFF"/>
    <a:srgbClr val="FFA902"/>
    <a:srgbClr val="081422"/>
    <a:srgbClr val="0A1523"/>
    <a:srgbClr val="EC2725"/>
    <a:srgbClr val="ED2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94668-988D-8643-95AE-17137EBBA54C}" v="1451" dt="2025-10-27T15:07:21.524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3" autoAdjust="0"/>
    <p:restoredTop sz="94610" autoAdjust="0"/>
  </p:normalViewPr>
  <p:slideViewPr>
    <p:cSldViewPr snapToObjects="1">
      <p:cViewPr varScale="1">
        <p:scale>
          <a:sx n="128" d="100"/>
          <a:sy n="128" d="100"/>
        </p:scale>
        <p:origin x="184" y="840"/>
      </p:cViewPr>
      <p:guideLst>
        <p:guide pos="5738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Animera</a:t>
            </a:r>
            <a:r>
              <a:rPr lang="en-US" dirty="0"/>
              <a:t> och </a:t>
            </a:r>
            <a:r>
              <a:rPr lang="en-US" dirty="0" err="1"/>
              <a:t>beskriv</a:t>
            </a:r>
            <a:r>
              <a:rPr lang="en-US" dirty="0"/>
              <a:t> </a:t>
            </a:r>
            <a:r>
              <a:rPr lang="en-US" dirty="0" err="1"/>
              <a:t>problemet</a:t>
            </a:r>
            <a:endParaRPr lang="en-US" dirty="0"/>
          </a:p>
          <a:p>
            <a:r>
              <a:rPr lang="en-US" dirty="0" err="1"/>
              <a:t>Förklara</a:t>
            </a:r>
            <a:r>
              <a:rPr lang="en-US" dirty="0"/>
              <a:t> </a:t>
            </a:r>
            <a:r>
              <a:rPr lang="en-US" dirty="0" err="1"/>
              <a:t>problemet</a:t>
            </a:r>
            <a:r>
              <a:rPr lang="en-US" dirty="0"/>
              <a:t> och </a:t>
            </a:r>
            <a:r>
              <a:rPr lang="en-US" dirty="0" err="1"/>
              <a:t>lösningen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slide 7-17</a:t>
            </a:r>
          </a:p>
        </p:txBody>
      </p:sp>
    </p:spTree>
    <p:extLst>
      <p:ext uri="{BB962C8B-B14F-4D97-AF65-F5344CB8AC3E}">
        <p14:creationId xmlns:p14="http://schemas.microsoft.com/office/powerpoint/2010/main" val="295297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FCD59-17CA-54B0-F1EE-572E8061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3E3F9-D7A2-0BE6-62DF-9115091C7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F508B-5419-1B92-265A-DDE41FCE1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AE7F-1B79-1F07-DA92-23BD85C1C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5E1F6-DA0A-A745-2751-6D1C8B2B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0AC0A-ABAF-9492-D5AE-05600D70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F2F1E-8140-AF14-7662-1D3B67846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F1EDC-9B6B-8793-ACA2-1986037E2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73231-5115-4E5C-9993-E1593EEA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6FCF8-07C1-A475-6315-6858F7A18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34432-BA18-C424-DDF2-74BFB5272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B10C2-0C1A-57C5-8A48-96509EA61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2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3D80-B37D-FCA1-854D-3977B47B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85DD8-F02D-5D97-7DB6-BBF26F328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B98AB-B12B-F4EE-F44A-71CDF1DDF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76F60-67BC-60D7-AE3A-E0388331D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3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3876-EF52-1AB2-D044-AD39A720E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F6FE2-11F6-4CC2-0701-F3A416C73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281AA-0F04-CFA6-8D65-C22DC768D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F97C-1B22-78E6-B550-4F0A9540D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4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DB539-E707-1002-F6C1-B904EE7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7287E-F192-0A6F-7EB8-B4ED48390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D7C29-09CC-527A-E088-425F0C369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2F25-6D9C-C2C6-3983-FEEDD705A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4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5294" y="1151334"/>
            <a:ext cx="8252222" cy="3443288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pic>
        <p:nvPicPr>
          <p:cNvPr id="4" name="Picture 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51C81CEC-35CA-D7E6-6BAB-730EAD362D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1577" y="281197"/>
            <a:ext cx="761084" cy="7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7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Helvetica Now Display" panose="020B0504030202020204" pitchFamily="34" charset="0"/>
          <a:ea typeface="+mj-ea"/>
          <a:cs typeface="Helvetica Now Display" panose="020B050403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svg"/><Relationship Id="rId3" Type="http://schemas.openxmlformats.org/officeDocument/2006/relationships/image" Target="../media/image27.png"/><Relationship Id="rId7" Type="http://schemas.openxmlformats.org/officeDocument/2006/relationships/image" Target="../media/image35.emf"/><Relationship Id="rId12" Type="http://schemas.openxmlformats.org/officeDocument/2006/relationships/image" Target="../media/image38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30.svg"/><Relationship Id="rId5" Type="http://schemas.openxmlformats.org/officeDocument/2006/relationships/image" Target="../media/image33.png"/><Relationship Id="rId15" Type="http://schemas.openxmlformats.org/officeDocument/2006/relationships/image" Target="../media/image41.svg"/><Relationship Id="rId10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7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sv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5.emf"/><Relationship Id="rId12" Type="http://schemas.openxmlformats.org/officeDocument/2006/relationships/image" Target="../media/image38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30.svg"/><Relationship Id="rId5" Type="http://schemas.openxmlformats.org/officeDocument/2006/relationships/image" Target="../media/image33.png"/><Relationship Id="rId15" Type="http://schemas.openxmlformats.org/officeDocument/2006/relationships/image" Target="../media/image41.svg"/><Relationship Id="rId10" Type="http://schemas.openxmlformats.org/officeDocument/2006/relationships/image" Target="../media/image29.png"/><Relationship Id="rId19" Type="http://schemas.openxmlformats.org/officeDocument/2006/relationships/image" Target="../media/image43.svg"/><Relationship Id="rId4" Type="http://schemas.openxmlformats.org/officeDocument/2006/relationships/image" Target="../media/image28.svg"/><Relationship Id="rId9" Type="http://schemas.openxmlformats.org/officeDocument/2006/relationships/image" Target="../media/image37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47.sv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5.svg"/><Relationship Id="rId1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37C2-9672-3D8C-13C4-6F3092E55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391D-ED59-18C0-1E21-F3355D8E51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817563"/>
            <a:ext cx="8047038" cy="544512"/>
          </a:xfrm>
        </p:spPr>
        <p:txBody>
          <a:bodyPr>
            <a:normAutofit fontScale="90000"/>
          </a:bodyPr>
          <a:lstStyle/>
          <a:p>
            <a:r>
              <a:rPr lang="en-SE" dirty="0"/>
              <a:t>Deployment</a:t>
            </a:r>
            <a:br>
              <a:rPr lang="en-SE" dirty="0"/>
            </a:br>
            <a:r>
              <a:rPr lang="en-SE" dirty="0"/>
              <a:t>Scopes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4BF1B7D-F2CD-ACAF-5300-263ED9FD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5089" y="2136088"/>
            <a:ext cx="434340" cy="4343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010D55-C492-FE62-9055-392604E93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509" y="3089796"/>
            <a:ext cx="502920" cy="50292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2EF5943-DB23-3CC4-A9C8-F1FE46444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2500" y="4158446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AA70E-3300-77A0-3AB9-E1CF12100C69}"/>
              </a:ext>
            </a:extLst>
          </p:cNvPr>
          <p:cNvSpPr txBox="1"/>
          <p:nvPr/>
        </p:nvSpPr>
        <p:spPr>
          <a:xfrm>
            <a:off x="5679431" y="2247986"/>
            <a:ext cx="1774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b="1" dirty="0">
                <a:solidFill>
                  <a:srgbClr val="B0FFFF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Production</a:t>
            </a:r>
            <a:endParaRPr lang="en-SE" sz="1200" b="1" dirty="0">
              <a:solidFill>
                <a:srgbClr val="B0FFFF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7" name="Connector: Elbow 71">
            <a:extLst>
              <a:ext uri="{FF2B5EF4-FFF2-40B4-BE49-F238E27FC236}">
                <a16:creationId xmlns:a16="http://schemas.microsoft.com/office/drawing/2014/main" id="{A42BBCA9-6DA3-3576-D4F2-D598D1ED0F3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5736931" y="2275757"/>
            <a:ext cx="519368" cy="1108710"/>
          </a:xfrm>
          <a:prstGeom prst="bentConnector3">
            <a:avLst>
              <a:gd name="adj1" fmla="val 50000"/>
            </a:avLst>
          </a:prstGeom>
          <a:ln w="19050">
            <a:solidFill>
              <a:srgbClr val="B0FFFF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or: Elbow 75">
            <a:extLst>
              <a:ext uri="{FF2B5EF4-FFF2-40B4-BE49-F238E27FC236}">
                <a16:creationId xmlns:a16="http://schemas.microsoft.com/office/drawing/2014/main" id="{2BBF0CEE-262B-E505-80F2-AB1BD8CF0BDE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16200000" flipV="1">
            <a:off x="6793170" y="3350515"/>
            <a:ext cx="565730" cy="1050131"/>
          </a:xfrm>
          <a:prstGeom prst="bentConnector3">
            <a:avLst>
              <a:gd name="adj1" fmla="val 50000"/>
            </a:avLst>
          </a:prstGeom>
          <a:ln w="19050">
            <a:solidFill>
              <a:srgbClr val="B0FFFF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255C64-C2E5-CF1D-1EE9-B97AB5D235AD}"/>
              </a:ext>
            </a:extLst>
          </p:cNvPr>
          <p:cNvSpPr txBox="1"/>
          <p:nvPr/>
        </p:nvSpPr>
        <p:spPr>
          <a:xfrm>
            <a:off x="6772425" y="3214299"/>
            <a:ext cx="1774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b="1" dirty="0">
                <a:solidFill>
                  <a:srgbClr val="B0FFFF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Project Unicorn</a:t>
            </a:r>
            <a:endParaRPr lang="en-SE" sz="1200" b="1" dirty="0">
              <a:solidFill>
                <a:srgbClr val="B0FFFF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40">
            <a:extLst>
              <a:ext uri="{FF2B5EF4-FFF2-40B4-BE49-F238E27FC236}">
                <a16:creationId xmlns:a16="http://schemas.microsoft.com/office/drawing/2014/main" id="{3E89D3BB-537E-31A9-68A5-C9D40FA7AE8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65625" y="2299983"/>
            <a:ext cx="3159464" cy="53275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40">
            <a:extLst>
              <a:ext uri="{FF2B5EF4-FFF2-40B4-BE49-F238E27FC236}">
                <a16:creationId xmlns:a16="http://schemas.microsoft.com/office/drawing/2014/main" id="{7F137252-06D0-7397-CABB-0EE1FA49BF9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65625" y="2299983"/>
            <a:ext cx="4233884" cy="1041273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40">
            <a:extLst>
              <a:ext uri="{FF2B5EF4-FFF2-40B4-BE49-F238E27FC236}">
                <a16:creationId xmlns:a16="http://schemas.microsoft.com/office/drawing/2014/main" id="{9698A81D-E073-802C-D039-335DF2EACF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065626" y="2299983"/>
            <a:ext cx="5306875" cy="2087063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22E9812F-3E41-8B2F-79DA-A6382B8E5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85" y="1884637"/>
            <a:ext cx="830693" cy="83069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DF5F3DA-F6EA-3FD9-1FEF-07C9911FE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378" y="1180956"/>
            <a:ext cx="434340" cy="434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FDBCFC-B498-384B-B7F1-9410158182F0}"/>
              </a:ext>
            </a:extLst>
          </p:cNvPr>
          <p:cNvSpPr txBox="1"/>
          <p:nvPr/>
        </p:nvSpPr>
        <p:spPr>
          <a:xfrm>
            <a:off x="4550718" y="1265014"/>
            <a:ext cx="177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b="1" dirty="0">
                <a:solidFill>
                  <a:srgbClr val="B0FFFF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Root Management Group</a:t>
            </a:r>
            <a:endParaRPr lang="en-SE" sz="1200" b="1" dirty="0">
              <a:solidFill>
                <a:srgbClr val="B0FFFF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C0754F6-F264-99DB-3616-27D762A09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501" y="544158"/>
            <a:ext cx="422095" cy="4220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083390-BAF0-2271-397E-A9FDE1B70555}"/>
              </a:ext>
            </a:extLst>
          </p:cNvPr>
          <p:cNvSpPr txBox="1"/>
          <p:nvPr/>
        </p:nvSpPr>
        <p:spPr>
          <a:xfrm>
            <a:off x="4568915" y="627716"/>
            <a:ext cx="1774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b="1" dirty="0">
                <a:solidFill>
                  <a:srgbClr val="B0FFFF"/>
                </a:solidFill>
                <a:latin typeface="Franklin Gothic Book" panose="020B0503020102020204" pitchFamily="34" charset="0"/>
                <a:cs typeface="Courier New" panose="02070309020205020404" pitchFamily="49" charset="0"/>
              </a:rPr>
              <a:t>Tenant</a:t>
            </a:r>
            <a:endParaRPr lang="en-SE" sz="1200" b="1" dirty="0">
              <a:solidFill>
                <a:srgbClr val="B0FFFF"/>
              </a:solidFill>
              <a:latin typeface="Franklin Gothic Book" panose="020B05030201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18" name="Connector: Elbow 31">
            <a:extLst>
              <a:ext uri="{FF2B5EF4-FFF2-40B4-BE49-F238E27FC236}">
                <a16:creationId xmlns:a16="http://schemas.microsoft.com/office/drawing/2014/main" id="{D100DE99-F487-B86C-5959-0B71FE9A34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28220" y="1291126"/>
            <a:ext cx="519368" cy="1108710"/>
          </a:xfrm>
          <a:prstGeom prst="bentConnector3">
            <a:avLst>
              <a:gd name="adj1" fmla="val 50000"/>
            </a:avLst>
          </a:prstGeom>
          <a:ln w="19050">
            <a:solidFill>
              <a:srgbClr val="B0FFFF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Elbow 35">
            <a:extLst>
              <a:ext uri="{FF2B5EF4-FFF2-40B4-BE49-F238E27FC236}">
                <a16:creationId xmlns:a16="http://schemas.microsoft.com/office/drawing/2014/main" id="{375B4AB7-7505-FACE-5279-45F6B021AF09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rot="5400000">
            <a:off x="4226198" y="1073604"/>
            <a:ext cx="214703" cy="1"/>
          </a:xfrm>
          <a:prstGeom prst="bentConnector3">
            <a:avLst>
              <a:gd name="adj1" fmla="val 50000"/>
            </a:avLst>
          </a:prstGeom>
          <a:ln w="19050">
            <a:solidFill>
              <a:srgbClr val="B0FFFF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40">
            <a:extLst>
              <a:ext uri="{FF2B5EF4-FFF2-40B4-BE49-F238E27FC236}">
                <a16:creationId xmlns:a16="http://schemas.microsoft.com/office/drawing/2014/main" id="{AD61C1A8-3FC2-13AF-5FE7-DAE42FE4189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065626" y="755206"/>
            <a:ext cx="2056876" cy="1544777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89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8F6E9-FE26-7889-DA50-79B9C42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97F7A430-14E6-4B49-D017-6DD129CA2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13218"/>
              </p:ext>
            </p:extLst>
          </p:nvPr>
        </p:nvGraphicFramePr>
        <p:xfrm>
          <a:off x="544830" y="1421397"/>
          <a:ext cx="8439151" cy="563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43829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56320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B0FF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Scope</a:t>
                      </a:r>
                      <a:endParaRPr lang="en-SE" sz="1800" b="1" dirty="0">
                        <a:solidFill>
                          <a:srgbClr val="B0FF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PowerShell</a:t>
                      </a:r>
                      <a:endParaRPr lang="en-SE" sz="18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Azure CLI</a:t>
                      </a:r>
                      <a:endParaRPr lang="en-SE" sz="18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473119"/>
                  </a:ext>
                </a:extLst>
              </a:tr>
            </a:tbl>
          </a:graphicData>
        </a:graphic>
      </p:graphicFrame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5DEC5E8-18B8-D2EB-0EC1-DBA3FC2E6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07183"/>
              </p:ext>
            </p:extLst>
          </p:nvPr>
        </p:nvGraphicFramePr>
        <p:xfrm>
          <a:off x="544830" y="3349796"/>
          <a:ext cx="8439151" cy="48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43829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Tenant</a:t>
                      </a:r>
                      <a:endParaRPr lang="en-SE" sz="14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kern="120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AzTenantDeployment</a:t>
                      </a:r>
                      <a:endParaRPr lang="en-US" sz="1400" b="0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deployment tenant create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313209"/>
                  </a:ext>
                </a:extLst>
              </a:tr>
            </a:tbl>
          </a:graphicData>
        </a:graphic>
      </p:graphicFrame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2398F70-416F-CE8B-268A-3BF97A314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83796"/>
              </p:ext>
            </p:extLst>
          </p:nvPr>
        </p:nvGraphicFramePr>
        <p:xfrm>
          <a:off x="544830" y="1980288"/>
          <a:ext cx="8439151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43829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Resource Group</a:t>
                      </a:r>
                      <a:endParaRPr lang="en-SE" sz="12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AzResourceGroupDeployment</a:t>
                      </a:r>
                      <a:endParaRPr lang="en-SE" sz="1400" b="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deployment group create</a:t>
                      </a:r>
                      <a:endParaRPr lang="en-SE" sz="1400" b="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827361"/>
                  </a:ext>
                </a:extLst>
              </a:tr>
            </a:tbl>
          </a:graphicData>
        </a:graphic>
      </p:graphicFrame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D2243CAC-17A4-ECF1-5B65-35B1ABAF8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59277"/>
              </p:ext>
            </p:extLst>
          </p:nvPr>
        </p:nvGraphicFramePr>
        <p:xfrm>
          <a:off x="544830" y="2435330"/>
          <a:ext cx="8439151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43829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Subscription</a:t>
                      </a:r>
                      <a:endParaRPr lang="en-SE" sz="12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0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kern="120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AzDeployment</a:t>
                      </a:r>
                      <a:endParaRPr lang="en-US" sz="1400" b="0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deployment sub create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361628"/>
                  </a:ext>
                </a:extLst>
              </a:tr>
            </a:tbl>
          </a:graphicData>
        </a:graphic>
      </p:graphicFrame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93572460-54C0-A864-A821-3C76633B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69584"/>
              </p:ext>
            </p:extLst>
          </p:nvPr>
        </p:nvGraphicFramePr>
        <p:xfrm>
          <a:off x="544830" y="2892971"/>
          <a:ext cx="8439151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43829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Management Group</a:t>
                      </a:r>
                      <a:endParaRPr lang="en-SE" sz="12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kern="120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AzManagementGroupDeployment</a:t>
                      </a:r>
                      <a:endParaRPr lang="en-US" sz="1400" b="0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deployment mg create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318142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29D329CF-AB3B-E8F0-FA73-D3BCF309D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239" y="2497349"/>
            <a:ext cx="323321" cy="3233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ABC1F8-3F31-D115-B21D-23BC69B5C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49" y="2033595"/>
            <a:ext cx="350211" cy="3502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8C1720-28C5-3710-08B4-C4C23EFDD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49" y="2955034"/>
            <a:ext cx="332700" cy="332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438A8F-EC19-117C-EF1E-BB9AF1CF9F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239" y="3428167"/>
            <a:ext cx="323321" cy="3233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12967CB-1EF4-DEBE-1217-18AF7C71CA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6963" y="598488"/>
            <a:ext cx="8047037" cy="544512"/>
          </a:xfrm>
        </p:spPr>
        <p:txBody>
          <a:bodyPr>
            <a:normAutofit fontScale="90000"/>
          </a:bodyPr>
          <a:lstStyle/>
          <a:p>
            <a:r>
              <a:rPr lang="en-SE" dirty="0"/>
              <a:t>Commands </a:t>
            </a:r>
            <a:r>
              <a:rPr lang="en-SE"/>
              <a:t>for </a:t>
            </a:r>
            <a:r>
              <a:rPr lang="sv-SE" dirty="0" err="1"/>
              <a:t>Deployments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384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818A-5C8C-E482-67C3-3C620DA7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AD82-7EE8-4405-E948-72ABB12385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6963" y="598488"/>
            <a:ext cx="8047037" cy="544512"/>
          </a:xfrm>
        </p:spPr>
        <p:txBody>
          <a:bodyPr>
            <a:normAutofit fontScale="90000"/>
          </a:bodyPr>
          <a:lstStyle/>
          <a:p>
            <a:r>
              <a:rPr lang="en-SE" dirty="0"/>
              <a:t>Commands </a:t>
            </a:r>
            <a:r>
              <a:rPr lang="en-SE"/>
              <a:t>for </a:t>
            </a:r>
            <a:r>
              <a:rPr lang="sv-SE" dirty="0" err="1"/>
              <a:t>Deployment</a:t>
            </a:r>
            <a:r>
              <a:rPr lang="sv-SE" dirty="0"/>
              <a:t> Stacks</a:t>
            </a:r>
            <a:endParaRPr lang="en-SE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6F4E004-22C4-AAF5-79FE-EE1F048ED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22301"/>
              </p:ext>
            </p:extLst>
          </p:nvPr>
        </p:nvGraphicFramePr>
        <p:xfrm>
          <a:off x="544830" y="1421397"/>
          <a:ext cx="8667751" cy="617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2984397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Scope</a:t>
                      </a:r>
                      <a:endParaRPr lang="en-SE" sz="18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PowerShell</a:t>
                      </a:r>
                      <a:endParaRPr lang="en-SE" sz="18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Azure CLI</a:t>
                      </a:r>
                      <a:endParaRPr lang="en-SE" sz="18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473119"/>
                  </a:ext>
                </a:extLst>
              </a:tr>
            </a:tbl>
          </a:graphicData>
        </a:graphic>
      </p:graphicFrame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E5B43E34-025E-18F5-3534-B836D84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577818"/>
              </p:ext>
            </p:extLst>
          </p:nvPr>
        </p:nvGraphicFramePr>
        <p:xfrm>
          <a:off x="544830" y="1980288"/>
          <a:ext cx="8709660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3026306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Resource Group</a:t>
                      </a:r>
                      <a:endParaRPr lang="en-SE" sz="12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AzResourceGroupDeploymentStack</a:t>
                      </a:r>
                      <a:endParaRPr lang="en-SE" sz="1400" b="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stack group create</a:t>
                      </a:r>
                      <a:endParaRPr lang="en-SE" sz="1400" b="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827361"/>
                  </a:ext>
                </a:extLst>
              </a:tr>
            </a:tbl>
          </a:graphicData>
        </a:graphic>
      </p:graphicFrame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F96EE043-84C8-A357-A799-D8C9F846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81598"/>
              </p:ext>
            </p:extLst>
          </p:nvPr>
        </p:nvGraphicFramePr>
        <p:xfrm>
          <a:off x="544830" y="2435330"/>
          <a:ext cx="8667751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2984397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Subscription</a:t>
                      </a:r>
                      <a:endParaRPr lang="en-SE" sz="1200" b="1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0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kern="120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AzSubscriptionDeploymentStack</a:t>
                      </a:r>
                      <a:endParaRPr lang="en-US" sz="1400" b="0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stack sub create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361628"/>
                  </a:ext>
                </a:extLst>
              </a:tr>
            </a:tbl>
          </a:graphicData>
        </a:graphic>
      </p:graphicFrame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C4CFE2B3-62DA-3C3D-DE9F-7251E4531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279"/>
              </p:ext>
            </p:extLst>
          </p:nvPr>
        </p:nvGraphicFramePr>
        <p:xfrm>
          <a:off x="544830" y="2892971"/>
          <a:ext cx="8667751" cy="45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906">
                  <a:extLst>
                    <a:ext uri="{9D8B030D-6E8A-4147-A177-3AD203B41FA5}">
                      <a16:colId xmlns:a16="http://schemas.microsoft.com/office/drawing/2014/main" val="56603155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1570595157"/>
                    </a:ext>
                  </a:extLst>
                </a:gridCol>
                <a:gridCol w="2984397">
                  <a:extLst>
                    <a:ext uri="{9D8B030D-6E8A-4147-A177-3AD203B41FA5}">
                      <a16:colId xmlns:a16="http://schemas.microsoft.com/office/drawing/2014/main" val="2925920743"/>
                    </a:ext>
                  </a:extLst>
                </a:gridCol>
              </a:tblGrid>
              <a:tr h="45682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b="1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Management Group</a:t>
                      </a:r>
                      <a:endParaRPr lang="en-SE" sz="1200" b="1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New-</a:t>
                      </a:r>
                      <a:r>
                        <a:rPr lang="en-US" sz="1400" b="0" kern="120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AzManagementGroupDeploymentStack</a:t>
                      </a:r>
                      <a:endParaRPr lang="en-US" sz="1400" b="0" kern="1200" dirty="0">
                        <a:solidFill>
                          <a:srgbClr val="D0DBFF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az</a:t>
                      </a:r>
                      <a:r>
                        <a:rPr lang="en-US" sz="1400" b="0" dirty="0">
                          <a:solidFill>
                            <a:srgbClr val="D0DB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stack mg create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318142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8D8CC455-2BC0-857C-D427-1EF4534B7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239" y="2497349"/>
            <a:ext cx="323321" cy="3233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DA55F7-D9A1-2E6D-7F5F-69C316A6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49" y="2033595"/>
            <a:ext cx="350211" cy="3502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461549-B3A3-1347-DE70-60487635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49" y="2955034"/>
            <a:ext cx="332700" cy="3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4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6E7F7-8CA9-4585-97B1-508BA66A0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GBox">
            <a:extLst>
              <a:ext uri="{FF2B5EF4-FFF2-40B4-BE49-F238E27FC236}">
                <a16:creationId xmlns:a16="http://schemas.microsoft.com/office/drawing/2014/main" id="{49A0ABE9-543C-4B05-5D3E-3F76AA2E74D9}"/>
              </a:ext>
            </a:extLst>
          </p:cNvPr>
          <p:cNvSpPr/>
          <p:nvPr/>
        </p:nvSpPr>
        <p:spPr>
          <a:xfrm>
            <a:off x="6129603" y="1192010"/>
            <a:ext cx="1028700" cy="86281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6" name="RGIcon">
            <a:extLst>
              <a:ext uri="{FF2B5EF4-FFF2-40B4-BE49-F238E27FC236}">
                <a16:creationId xmlns:a16="http://schemas.microsoft.com/office/drawing/2014/main" id="{4F4178C8-B41D-354E-EE85-B5958399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179" y="959645"/>
            <a:ext cx="457200" cy="457200"/>
          </a:xfrm>
          <a:prstGeom prst="rect">
            <a:avLst/>
          </a:prstGeom>
        </p:spPr>
      </p:pic>
      <p:sp>
        <p:nvSpPr>
          <p:cNvPr id="23" name="RGText">
            <a:extLst>
              <a:ext uri="{FF2B5EF4-FFF2-40B4-BE49-F238E27FC236}">
                <a16:creationId xmlns:a16="http://schemas.microsoft.com/office/drawing/2014/main" id="{22327295-A70B-258E-566C-2B82641B6FC7}"/>
              </a:ext>
            </a:extLst>
          </p:cNvPr>
          <p:cNvSpPr txBox="1"/>
          <p:nvPr/>
        </p:nvSpPr>
        <p:spPr>
          <a:xfrm>
            <a:off x="6675616" y="752317"/>
            <a:ext cx="92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 err="1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vnet-rg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RPToResourceArrow">
            <a:extLst>
              <a:ext uri="{FF2B5EF4-FFF2-40B4-BE49-F238E27FC236}">
                <a16:creationId xmlns:a16="http://schemas.microsoft.com/office/drawing/2014/main" id="{D81F44A2-82EF-43D9-EBE8-FCB45479F8F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724125" y="1623419"/>
            <a:ext cx="405478" cy="33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PBox">
            <a:extLst>
              <a:ext uri="{FF2B5EF4-FFF2-40B4-BE49-F238E27FC236}">
                <a16:creationId xmlns:a16="http://schemas.microsoft.com/office/drawing/2014/main" id="{57C541B8-3CBE-0A4B-E0DE-D14D0F45B004}"/>
              </a:ext>
            </a:extLst>
          </p:cNvPr>
          <p:cNvSpPr/>
          <p:nvPr/>
        </p:nvSpPr>
        <p:spPr>
          <a:xfrm>
            <a:off x="4461143" y="1273457"/>
            <a:ext cx="1262982" cy="70655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Microsoft.Network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7" name="ResourceProviderIcon">
            <a:extLst>
              <a:ext uri="{FF2B5EF4-FFF2-40B4-BE49-F238E27FC236}">
                <a16:creationId xmlns:a16="http://schemas.microsoft.com/office/drawing/2014/main" id="{5957B227-E086-7F13-B5FD-7F7FB91B7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5783" y="1334018"/>
            <a:ext cx="413702" cy="413702"/>
          </a:xfrm>
          <a:prstGeom prst="rect">
            <a:avLst/>
          </a:prstGeom>
        </p:spPr>
      </p:pic>
      <p:cxnSp>
        <p:nvCxnSpPr>
          <p:cNvPr id="11" name="ARMToRPArrow">
            <a:extLst>
              <a:ext uri="{FF2B5EF4-FFF2-40B4-BE49-F238E27FC236}">
                <a16:creationId xmlns:a16="http://schemas.microsoft.com/office/drawing/2014/main" id="{17972639-1103-4DED-8E33-136E0548FD0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055665" y="1623419"/>
            <a:ext cx="405478" cy="33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ARMBox">
            <a:extLst>
              <a:ext uri="{FF2B5EF4-FFF2-40B4-BE49-F238E27FC236}">
                <a16:creationId xmlns:a16="http://schemas.microsoft.com/office/drawing/2014/main" id="{1285D051-83F0-1E77-31C9-7669CF05DC44}"/>
              </a:ext>
            </a:extLst>
          </p:cNvPr>
          <p:cNvSpPr/>
          <p:nvPr/>
        </p:nvSpPr>
        <p:spPr>
          <a:xfrm>
            <a:off x="3161946" y="1273458"/>
            <a:ext cx="893719" cy="69992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ARM Deployment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cxnSp>
        <p:nvCxnSpPr>
          <p:cNvPr id="20" name="PSToARMArrow">
            <a:extLst>
              <a:ext uri="{FF2B5EF4-FFF2-40B4-BE49-F238E27FC236}">
                <a16:creationId xmlns:a16="http://schemas.microsoft.com/office/drawing/2014/main" id="{B438FDD4-750E-3ED1-CC18-CE80AF4816F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2718423" y="1623419"/>
            <a:ext cx="44352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JsonToPSArrow">
            <a:extLst>
              <a:ext uri="{FF2B5EF4-FFF2-40B4-BE49-F238E27FC236}">
                <a16:creationId xmlns:a16="http://schemas.microsoft.com/office/drawing/2014/main" id="{A74209E8-925D-58E7-96D2-242E856845B5}"/>
              </a:ext>
            </a:extLst>
          </p:cNvPr>
          <p:cNvCxnSpPr>
            <a:cxnSpLocks/>
          </p:cNvCxnSpPr>
          <p:nvPr/>
        </p:nvCxnSpPr>
        <p:spPr>
          <a:xfrm flipV="1">
            <a:off x="2388917" y="1978151"/>
            <a:ext cx="0" cy="93890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bicepBuildText">
            <a:extLst>
              <a:ext uri="{FF2B5EF4-FFF2-40B4-BE49-F238E27FC236}">
                <a16:creationId xmlns:a16="http://schemas.microsoft.com/office/drawing/2014/main" id="{940F4FB9-28ED-8EAF-A6DF-D23A0D8CB1F6}"/>
              </a:ext>
            </a:extLst>
          </p:cNvPr>
          <p:cNvSpPr txBox="1"/>
          <p:nvPr/>
        </p:nvSpPr>
        <p:spPr>
          <a:xfrm>
            <a:off x="2371224" y="2425893"/>
            <a:ext cx="110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dirty="0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bicep build</a:t>
            </a:r>
          </a:p>
        </p:txBody>
      </p:sp>
      <p:sp>
        <p:nvSpPr>
          <p:cNvPr id="8" name="ARMTemplateBox">
            <a:extLst>
              <a:ext uri="{FF2B5EF4-FFF2-40B4-BE49-F238E27FC236}">
                <a16:creationId xmlns:a16="http://schemas.microsoft.com/office/drawing/2014/main" id="{3DC05A02-8ABC-20D8-1366-04571D850542}"/>
              </a:ext>
            </a:extLst>
          </p:cNvPr>
          <p:cNvSpPr/>
          <p:nvPr/>
        </p:nvSpPr>
        <p:spPr>
          <a:xfrm>
            <a:off x="1861124" y="2923428"/>
            <a:ext cx="862654" cy="85493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ARM Template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28" name="ArmTemplateIcon">
            <a:extLst>
              <a:ext uri="{FF2B5EF4-FFF2-40B4-BE49-F238E27FC236}">
                <a16:creationId xmlns:a16="http://schemas.microsoft.com/office/drawing/2014/main" id="{990B3EC7-6875-77DF-F8F1-A31F3B63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7656" y="2947798"/>
            <a:ext cx="418878" cy="418878"/>
          </a:xfrm>
          <a:prstGeom prst="rect">
            <a:avLst/>
          </a:prstGeom>
        </p:spPr>
      </p:pic>
      <p:pic>
        <p:nvPicPr>
          <p:cNvPr id="29" name="JSONIcon">
            <a:extLst>
              <a:ext uri="{FF2B5EF4-FFF2-40B4-BE49-F238E27FC236}">
                <a16:creationId xmlns:a16="http://schemas.microsoft.com/office/drawing/2014/main" id="{CB2997E5-E8A0-B45B-7E19-60E29CFA2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766" y="3157237"/>
            <a:ext cx="164712" cy="214314"/>
          </a:xfrm>
          <a:prstGeom prst="rect">
            <a:avLst/>
          </a:prstGeom>
        </p:spPr>
      </p:pic>
      <p:cxnSp>
        <p:nvCxnSpPr>
          <p:cNvPr id="30" name="PSToJsonArrow">
            <a:extLst>
              <a:ext uri="{FF2B5EF4-FFF2-40B4-BE49-F238E27FC236}">
                <a16:creationId xmlns:a16="http://schemas.microsoft.com/office/drawing/2014/main" id="{3A0DDE32-639D-B805-26D1-12662E15EE9A}"/>
              </a:ext>
            </a:extLst>
          </p:cNvPr>
          <p:cNvCxnSpPr>
            <a:cxnSpLocks/>
          </p:cNvCxnSpPr>
          <p:nvPr/>
        </p:nvCxnSpPr>
        <p:spPr>
          <a:xfrm>
            <a:off x="2146236" y="1978151"/>
            <a:ext cx="0" cy="9479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DeploymentBox">
            <a:extLst>
              <a:ext uri="{FF2B5EF4-FFF2-40B4-BE49-F238E27FC236}">
                <a16:creationId xmlns:a16="http://schemas.microsoft.com/office/drawing/2014/main" id="{F25296F3-B563-238B-5612-29E1CD273A66}"/>
              </a:ext>
            </a:extLst>
          </p:cNvPr>
          <p:cNvSpPr/>
          <p:nvPr/>
        </p:nvSpPr>
        <p:spPr>
          <a:xfrm>
            <a:off x="1855769" y="1276352"/>
            <a:ext cx="862654" cy="69413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Template Deployment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9" name="DeploymentPSIcon">
            <a:extLst>
              <a:ext uri="{FF2B5EF4-FFF2-40B4-BE49-F238E27FC236}">
                <a16:creationId xmlns:a16="http://schemas.microsoft.com/office/drawing/2014/main" id="{C15EEE62-BA48-7966-B547-D3C73816A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2407" y="1319724"/>
            <a:ext cx="329375" cy="329375"/>
          </a:xfrm>
          <a:prstGeom prst="rect">
            <a:avLst/>
          </a:prstGeom>
        </p:spPr>
      </p:pic>
      <p:cxnSp>
        <p:nvCxnSpPr>
          <p:cNvPr id="21" name="TemplateToPSArrow">
            <a:extLst>
              <a:ext uri="{FF2B5EF4-FFF2-40B4-BE49-F238E27FC236}">
                <a16:creationId xmlns:a16="http://schemas.microsoft.com/office/drawing/2014/main" id="{E3BFEA72-E910-E842-65F6-48DF85879E2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1413678" y="1623419"/>
            <a:ext cx="442091" cy="591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mplateBox">
            <a:extLst>
              <a:ext uri="{FF2B5EF4-FFF2-40B4-BE49-F238E27FC236}">
                <a16:creationId xmlns:a16="http://schemas.microsoft.com/office/drawing/2014/main" id="{B3E17C0D-DC4D-C7A3-0BDA-65F65091EEB7}"/>
              </a:ext>
            </a:extLst>
          </p:cNvPr>
          <p:cNvSpPr/>
          <p:nvPr/>
        </p:nvSpPr>
        <p:spPr>
          <a:xfrm>
            <a:off x="384978" y="1194158"/>
            <a:ext cx="1028700" cy="8703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sv-SE" sz="1050" dirty="0" err="1">
                <a:solidFill>
                  <a:srgbClr val="B0FFFF"/>
                </a:solidFill>
                <a:latin typeface="Calibri" panose="020F0502020204030204"/>
              </a:rPr>
              <a:t>Template.bicep</a:t>
            </a:r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4" name="BicepIcon">
            <a:extLst>
              <a:ext uri="{FF2B5EF4-FFF2-40B4-BE49-F238E27FC236}">
                <a16:creationId xmlns:a16="http://schemas.microsoft.com/office/drawing/2014/main" id="{B67CEDE5-141B-A5C3-2FBF-FD6FD2C1C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251" y="786664"/>
            <a:ext cx="499610" cy="4996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3DA576-3FAA-B239-1FEF-2EFF79FE99B9}"/>
              </a:ext>
            </a:extLst>
          </p:cNvPr>
          <p:cNvSpPr txBox="1">
            <a:spLocks/>
          </p:cNvSpPr>
          <p:nvPr/>
        </p:nvSpPr>
        <p:spPr>
          <a:xfrm>
            <a:off x="3275856" y="3032812"/>
            <a:ext cx="6614061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dirty="0"/>
              <a:t>Deployment</a:t>
            </a:r>
          </a:p>
        </p:txBody>
      </p:sp>
      <p:pic>
        <p:nvPicPr>
          <p:cNvPr id="2" name="TemplateIcon" descr="Document with solid fill">
            <a:extLst>
              <a:ext uri="{FF2B5EF4-FFF2-40B4-BE49-F238E27FC236}">
                <a16:creationId xmlns:a16="http://schemas.microsoft.com/office/drawing/2014/main" id="{441C2BB6-7B20-235E-9B30-4DECE0C1A0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61376" y="1291757"/>
            <a:ext cx="543660" cy="543660"/>
          </a:xfrm>
          <a:prstGeom prst="rect">
            <a:avLst/>
          </a:prstGeom>
        </p:spPr>
      </p:pic>
      <p:pic>
        <p:nvPicPr>
          <p:cNvPr id="3" name="ARMDeploymentIcon">
            <a:extLst>
              <a:ext uri="{FF2B5EF4-FFF2-40B4-BE49-F238E27FC236}">
                <a16:creationId xmlns:a16="http://schemas.microsoft.com/office/drawing/2014/main" id="{A62A14E3-DA69-092E-E4F7-26A9543ACE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89983" y="1340670"/>
            <a:ext cx="244430" cy="244430"/>
          </a:xfrm>
          <a:prstGeom prst="rect">
            <a:avLst/>
          </a:prstGeom>
        </p:spPr>
      </p:pic>
      <p:pic>
        <p:nvPicPr>
          <p:cNvPr id="26" name="VnetIcon">
            <a:extLst>
              <a:ext uri="{FF2B5EF4-FFF2-40B4-BE49-F238E27FC236}">
                <a16:creationId xmlns:a16="http://schemas.microsoft.com/office/drawing/2014/main" id="{96AAF294-3B43-D8C6-DB01-05DB23F1B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2200" y="1275606"/>
            <a:ext cx="576064" cy="576064"/>
          </a:xfrm>
          <a:prstGeom prst="rect">
            <a:avLst/>
          </a:prstGeom>
        </p:spPr>
      </p:pic>
      <p:sp>
        <p:nvSpPr>
          <p:cNvPr id="27" name="RGText">
            <a:extLst>
              <a:ext uri="{FF2B5EF4-FFF2-40B4-BE49-F238E27FC236}">
                <a16:creationId xmlns:a16="http://schemas.microsoft.com/office/drawing/2014/main" id="{3F42951F-5858-3052-B2F1-3D8BD6EACCDF}"/>
              </a:ext>
            </a:extLst>
          </p:cNvPr>
          <p:cNvSpPr txBox="1"/>
          <p:nvPr/>
        </p:nvSpPr>
        <p:spPr>
          <a:xfrm>
            <a:off x="6184123" y="1722407"/>
            <a:ext cx="92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 err="1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vnet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8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2" grpId="0"/>
      <p:bldP spid="8" grpId="0" animBg="1"/>
      <p:bldP spid="18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499B3-815E-6857-9BB0-E3F56C2F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GBox">
            <a:extLst>
              <a:ext uri="{FF2B5EF4-FFF2-40B4-BE49-F238E27FC236}">
                <a16:creationId xmlns:a16="http://schemas.microsoft.com/office/drawing/2014/main" id="{C8BDA7E6-CF90-73FE-048B-DD9881DF5B6C}"/>
              </a:ext>
            </a:extLst>
          </p:cNvPr>
          <p:cNvSpPr/>
          <p:nvPr/>
        </p:nvSpPr>
        <p:spPr>
          <a:xfrm>
            <a:off x="7467649" y="1192010"/>
            <a:ext cx="1028700" cy="86281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6" name="RGIcon">
            <a:extLst>
              <a:ext uri="{FF2B5EF4-FFF2-40B4-BE49-F238E27FC236}">
                <a16:creationId xmlns:a16="http://schemas.microsoft.com/office/drawing/2014/main" id="{C63805D0-7A7D-52CC-0B41-17E447FEA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9225" y="959645"/>
            <a:ext cx="457200" cy="457200"/>
          </a:xfrm>
          <a:prstGeom prst="rect">
            <a:avLst/>
          </a:prstGeom>
        </p:spPr>
      </p:pic>
      <p:sp>
        <p:nvSpPr>
          <p:cNvPr id="23" name="RGText">
            <a:extLst>
              <a:ext uri="{FF2B5EF4-FFF2-40B4-BE49-F238E27FC236}">
                <a16:creationId xmlns:a16="http://schemas.microsoft.com/office/drawing/2014/main" id="{21BB0A93-48F8-606B-D067-63B45215F79F}"/>
              </a:ext>
            </a:extLst>
          </p:cNvPr>
          <p:cNvSpPr txBox="1"/>
          <p:nvPr/>
        </p:nvSpPr>
        <p:spPr>
          <a:xfrm>
            <a:off x="8013662" y="752317"/>
            <a:ext cx="92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 err="1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vnet-rg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RPToResourceArrow">
            <a:extLst>
              <a:ext uri="{FF2B5EF4-FFF2-40B4-BE49-F238E27FC236}">
                <a16:creationId xmlns:a16="http://schemas.microsoft.com/office/drawing/2014/main" id="{F7982390-214A-30FE-3AEF-3A8553711B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7062171" y="1623419"/>
            <a:ext cx="405478" cy="33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PBox">
            <a:extLst>
              <a:ext uri="{FF2B5EF4-FFF2-40B4-BE49-F238E27FC236}">
                <a16:creationId xmlns:a16="http://schemas.microsoft.com/office/drawing/2014/main" id="{D909C656-89C8-AD09-46A0-7E8D3DB6E818}"/>
              </a:ext>
            </a:extLst>
          </p:cNvPr>
          <p:cNvSpPr/>
          <p:nvPr/>
        </p:nvSpPr>
        <p:spPr>
          <a:xfrm>
            <a:off x="5799189" y="1273457"/>
            <a:ext cx="1262982" cy="70655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Microsoft.Network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7" name="ResourceProviderIcon">
            <a:extLst>
              <a:ext uri="{FF2B5EF4-FFF2-40B4-BE49-F238E27FC236}">
                <a16:creationId xmlns:a16="http://schemas.microsoft.com/office/drawing/2014/main" id="{B26AEAC5-BD44-085C-5932-59925304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3829" y="1334018"/>
            <a:ext cx="413702" cy="413702"/>
          </a:xfrm>
          <a:prstGeom prst="rect">
            <a:avLst/>
          </a:prstGeom>
        </p:spPr>
      </p:pic>
      <p:cxnSp>
        <p:nvCxnSpPr>
          <p:cNvPr id="11" name="ARMToRPArrow">
            <a:extLst>
              <a:ext uri="{FF2B5EF4-FFF2-40B4-BE49-F238E27FC236}">
                <a16:creationId xmlns:a16="http://schemas.microsoft.com/office/drawing/2014/main" id="{FD317558-912E-14CA-1E04-25680498BB5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393711" y="1623419"/>
            <a:ext cx="405478" cy="33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ARMBox">
            <a:extLst>
              <a:ext uri="{FF2B5EF4-FFF2-40B4-BE49-F238E27FC236}">
                <a16:creationId xmlns:a16="http://schemas.microsoft.com/office/drawing/2014/main" id="{3AE2F3E0-666C-5610-95B0-5FEAD6E4C72F}"/>
              </a:ext>
            </a:extLst>
          </p:cNvPr>
          <p:cNvSpPr/>
          <p:nvPr/>
        </p:nvSpPr>
        <p:spPr>
          <a:xfrm>
            <a:off x="4499992" y="1273458"/>
            <a:ext cx="893719" cy="69992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ARM Deployment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cxnSp>
        <p:nvCxnSpPr>
          <p:cNvPr id="31" name="JsonToPSArrow">
            <a:extLst>
              <a:ext uri="{FF2B5EF4-FFF2-40B4-BE49-F238E27FC236}">
                <a16:creationId xmlns:a16="http://schemas.microsoft.com/office/drawing/2014/main" id="{88EDFDB6-79A1-EC2E-3905-0D0EF98921F1}"/>
              </a:ext>
            </a:extLst>
          </p:cNvPr>
          <p:cNvCxnSpPr>
            <a:cxnSpLocks/>
          </p:cNvCxnSpPr>
          <p:nvPr/>
        </p:nvCxnSpPr>
        <p:spPr>
          <a:xfrm flipV="1">
            <a:off x="2388917" y="1978151"/>
            <a:ext cx="0" cy="93890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bicepBuildText">
            <a:extLst>
              <a:ext uri="{FF2B5EF4-FFF2-40B4-BE49-F238E27FC236}">
                <a16:creationId xmlns:a16="http://schemas.microsoft.com/office/drawing/2014/main" id="{18AC29E6-CE56-F275-804C-4CA771CF04F7}"/>
              </a:ext>
            </a:extLst>
          </p:cNvPr>
          <p:cNvSpPr txBox="1"/>
          <p:nvPr/>
        </p:nvSpPr>
        <p:spPr>
          <a:xfrm>
            <a:off x="2371224" y="2425893"/>
            <a:ext cx="110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1200" dirty="0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bicep build</a:t>
            </a:r>
          </a:p>
        </p:txBody>
      </p:sp>
      <p:sp>
        <p:nvSpPr>
          <p:cNvPr id="8" name="ARMTemplateBox">
            <a:extLst>
              <a:ext uri="{FF2B5EF4-FFF2-40B4-BE49-F238E27FC236}">
                <a16:creationId xmlns:a16="http://schemas.microsoft.com/office/drawing/2014/main" id="{3924FF77-8314-BA84-7BEC-119E1070DBE7}"/>
              </a:ext>
            </a:extLst>
          </p:cNvPr>
          <p:cNvSpPr/>
          <p:nvPr/>
        </p:nvSpPr>
        <p:spPr>
          <a:xfrm>
            <a:off x="1861124" y="2923428"/>
            <a:ext cx="862654" cy="85493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ARM Template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28" name="ArmTemplateIcon">
            <a:extLst>
              <a:ext uri="{FF2B5EF4-FFF2-40B4-BE49-F238E27FC236}">
                <a16:creationId xmlns:a16="http://schemas.microsoft.com/office/drawing/2014/main" id="{0FB7A8F9-FE27-D417-C0F0-FCA10D09B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7656" y="2947798"/>
            <a:ext cx="418878" cy="418878"/>
          </a:xfrm>
          <a:prstGeom prst="rect">
            <a:avLst/>
          </a:prstGeom>
        </p:spPr>
      </p:pic>
      <p:pic>
        <p:nvPicPr>
          <p:cNvPr id="29" name="JSONIcon">
            <a:extLst>
              <a:ext uri="{FF2B5EF4-FFF2-40B4-BE49-F238E27FC236}">
                <a16:creationId xmlns:a16="http://schemas.microsoft.com/office/drawing/2014/main" id="{DFDF0380-BE66-3A33-80B3-972B569AD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766" y="3157237"/>
            <a:ext cx="164712" cy="214314"/>
          </a:xfrm>
          <a:prstGeom prst="rect">
            <a:avLst/>
          </a:prstGeom>
        </p:spPr>
      </p:pic>
      <p:cxnSp>
        <p:nvCxnSpPr>
          <p:cNvPr id="30" name="PSToJsonArrow">
            <a:extLst>
              <a:ext uri="{FF2B5EF4-FFF2-40B4-BE49-F238E27FC236}">
                <a16:creationId xmlns:a16="http://schemas.microsoft.com/office/drawing/2014/main" id="{BF6F9EBD-6A1D-EC9C-F250-99FFB85B5182}"/>
              </a:ext>
            </a:extLst>
          </p:cNvPr>
          <p:cNvCxnSpPr>
            <a:cxnSpLocks/>
          </p:cNvCxnSpPr>
          <p:nvPr/>
        </p:nvCxnSpPr>
        <p:spPr>
          <a:xfrm>
            <a:off x="2146236" y="1978151"/>
            <a:ext cx="0" cy="9479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DeploymentBox">
            <a:extLst>
              <a:ext uri="{FF2B5EF4-FFF2-40B4-BE49-F238E27FC236}">
                <a16:creationId xmlns:a16="http://schemas.microsoft.com/office/drawing/2014/main" id="{8CDFB9BC-3506-97E8-1C08-CF420BDE3F84}"/>
              </a:ext>
            </a:extLst>
          </p:cNvPr>
          <p:cNvSpPr/>
          <p:nvPr/>
        </p:nvSpPr>
        <p:spPr>
          <a:xfrm>
            <a:off x="1855769" y="1276352"/>
            <a:ext cx="862654" cy="694134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Template Deployment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9" name="DeploymentPSIcon">
            <a:extLst>
              <a:ext uri="{FF2B5EF4-FFF2-40B4-BE49-F238E27FC236}">
                <a16:creationId xmlns:a16="http://schemas.microsoft.com/office/drawing/2014/main" id="{13B043E0-ED8A-D40F-A15B-C65DC5076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2407" y="1319724"/>
            <a:ext cx="329375" cy="329375"/>
          </a:xfrm>
          <a:prstGeom prst="rect">
            <a:avLst/>
          </a:prstGeom>
        </p:spPr>
      </p:pic>
      <p:cxnSp>
        <p:nvCxnSpPr>
          <p:cNvPr id="21" name="TemplateToPSArrow">
            <a:extLst>
              <a:ext uri="{FF2B5EF4-FFF2-40B4-BE49-F238E27FC236}">
                <a16:creationId xmlns:a16="http://schemas.microsoft.com/office/drawing/2014/main" id="{BE41208B-868F-1E6E-A661-1594133AF830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1413678" y="1623419"/>
            <a:ext cx="442091" cy="591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mplateBox">
            <a:extLst>
              <a:ext uri="{FF2B5EF4-FFF2-40B4-BE49-F238E27FC236}">
                <a16:creationId xmlns:a16="http://schemas.microsoft.com/office/drawing/2014/main" id="{CFAE1FDA-DB13-995C-C316-665A93F5E67B}"/>
              </a:ext>
            </a:extLst>
          </p:cNvPr>
          <p:cNvSpPr/>
          <p:nvPr/>
        </p:nvSpPr>
        <p:spPr>
          <a:xfrm>
            <a:off x="384978" y="1194158"/>
            <a:ext cx="1028700" cy="8703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sv-SE" sz="1050" dirty="0" err="1">
                <a:solidFill>
                  <a:srgbClr val="B0FFFF"/>
                </a:solidFill>
                <a:latin typeface="Calibri" panose="020F0502020204030204"/>
              </a:rPr>
              <a:t>Template.bicep</a:t>
            </a:r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4" name="BicepIcon">
            <a:extLst>
              <a:ext uri="{FF2B5EF4-FFF2-40B4-BE49-F238E27FC236}">
                <a16:creationId xmlns:a16="http://schemas.microsoft.com/office/drawing/2014/main" id="{0DA99155-1C8E-614D-BD69-B29C2E815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251" y="786664"/>
            <a:ext cx="499610" cy="4996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AE09BA-94CA-F5CA-619F-BA6075A5FC8D}"/>
              </a:ext>
            </a:extLst>
          </p:cNvPr>
          <p:cNvSpPr txBox="1">
            <a:spLocks/>
          </p:cNvSpPr>
          <p:nvPr/>
        </p:nvSpPr>
        <p:spPr>
          <a:xfrm>
            <a:off x="3275856" y="3032812"/>
            <a:ext cx="6614061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dirty="0"/>
              <a:t>Deployment Stack</a:t>
            </a:r>
          </a:p>
        </p:txBody>
      </p:sp>
      <p:pic>
        <p:nvPicPr>
          <p:cNvPr id="2" name="TemplateIcon" descr="Document with solid fill">
            <a:extLst>
              <a:ext uri="{FF2B5EF4-FFF2-40B4-BE49-F238E27FC236}">
                <a16:creationId xmlns:a16="http://schemas.microsoft.com/office/drawing/2014/main" id="{A871931E-9588-1714-4CF9-EE12FEC2D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61376" y="1291757"/>
            <a:ext cx="543660" cy="543660"/>
          </a:xfrm>
          <a:prstGeom prst="rect">
            <a:avLst/>
          </a:prstGeom>
        </p:spPr>
      </p:pic>
      <p:pic>
        <p:nvPicPr>
          <p:cNvPr id="3" name="ARMDeploymentIcon">
            <a:extLst>
              <a:ext uri="{FF2B5EF4-FFF2-40B4-BE49-F238E27FC236}">
                <a16:creationId xmlns:a16="http://schemas.microsoft.com/office/drawing/2014/main" id="{8B1D02C4-DA73-8E2A-B916-FE5AE37C8C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28029" y="1340670"/>
            <a:ext cx="244430" cy="244430"/>
          </a:xfrm>
          <a:prstGeom prst="rect">
            <a:avLst/>
          </a:prstGeom>
        </p:spPr>
      </p:pic>
      <p:pic>
        <p:nvPicPr>
          <p:cNvPr id="26" name="VnetIcon">
            <a:extLst>
              <a:ext uri="{FF2B5EF4-FFF2-40B4-BE49-F238E27FC236}">
                <a16:creationId xmlns:a16="http://schemas.microsoft.com/office/drawing/2014/main" id="{B7550A3C-F2B9-FE4D-7A3C-C1FF232405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0246" y="1275606"/>
            <a:ext cx="576064" cy="576064"/>
          </a:xfrm>
          <a:prstGeom prst="rect">
            <a:avLst/>
          </a:prstGeom>
        </p:spPr>
      </p:pic>
      <p:sp>
        <p:nvSpPr>
          <p:cNvPr id="27" name="RGText">
            <a:extLst>
              <a:ext uri="{FF2B5EF4-FFF2-40B4-BE49-F238E27FC236}">
                <a16:creationId xmlns:a16="http://schemas.microsoft.com/office/drawing/2014/main" id="{F7B0C7E3-7A0D-1A9B-D7B9-CC9DD74FBC87}"/>
              </a:ext>
            </a:extLst>
          </p:cNvPr>
          <p:cNvSpPr txBox="1"/>
          <p:nvPr/>
        </p:nvSpPr>
        <p:spPr>
          <a:xfrm>
            <a:off x="7522169" y="1722407"/>
            <a:ext cx="92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 err="1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vnet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PSToARMArrow">
            <a:extLst>
              <a:ext uri="{FF2B5EF4-FFF2-40B4-BE49-F238E27FC236}">
                <a16:creationId xmlns:a16="http://schemas.microsoft.com/office/drawing/2014/main" id="{5348126A-C443-6E91-ADDF-08D02A0085E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718423" y="1623419"/>
            <a:ext cx="442174" cy="47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ARMBox">
            <a:extLst>
              <a:ext uri="{FF2B5EF4-FFF2-40B4-BE49-F238E27FC236}">
                <a16:creationId xmlns:a16="http://schemas.microsoft.com/office/drawing/2014/main" id="{157A8E54-FC42-70D0-A311-581228415862}"/>
              </a:ext>
            </a:extLst>
          </p:cNvPr>
          <p:cNvSpPr/>
          <p:nvPr/>
        </p:nvSpPr>
        <p:spPr>
          <a:xfrm>
            <a:off x="3160597" y="1278229"/>
            <a:ext cx="893719" cy="699922"/>
          </a:xfrm>
          <a:prstGeom prst="rect">
            <a:avLst/>
          </a:prstGeom>
          <a:noFill/>
          <a:ln>
            <a:solidFill>
              <a:srgbClr val="EC29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Deployment Stack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cxnSp>
        <p:nvCxnSpPr>
          <p:cNvPr id="34" name="PSToARMArrow">
            <a:extLst>
              <a:ext uri="{FF2B5EF4-FFF2-40B4-BE49-F238E27FC236}">
                <a16:creationId xmlns:a16="http://schemas.microsoft.com/office/drawing/2014/main" id="{DAEE875C-5BB9-9D02-7756-BBE4085FD850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 flipV="1">
            <a:off x="4054316" y="1623419"/>
            <a:ext cx="445676" cy="47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StackIcon">
            <a:extLst>
              <a:ext uri="{FF2B5EF4-FFF2-40B4-BE49-F238E27FC236}">
                <a16:creationId xmlns:a16="http://schemas.microsoft.com/office/drawing/2014/main" id="{F3B4B9FD-95EE-2E32-F798-98DA3409D6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7616" y="1357699"/>
            <a:ext cx="190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">
            <a:extLst>
              <a:ext uri="{FF2B5EF4-FFF2-40B4-BE49-F238E27FC236}">
                <a16:creationId xmlns:a16="http://schemas.microsoft.com/office/drawing/2014/main" id="{396C9368-EB82-2477-FD31-085C5DEBF043}"/>
              </a:ext>
            </a:extLst>
          </p:cNvPr>
          <p:cNvSpPr/>
          <p:nvPr/>
        </p:nvSpPr>
        <p:spPr>
          <a:xfrm>
            <a:off x="755576" y="987574"/>
            <a:ext cx="2305328" cy="2736304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Template.bicep</a:t>
            </a:r>
            <a:endParaRPr lang="en-GB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4" name="TemplateResource1">
            <a:extLst>
              <a:ext uri="{FF2B5EF4-FFF2-40B4-BE49-F238E27FC236}">
                <a16:creationId xmlns:a16="http://schemas.microsoft.com/office/drawing/2014/main" id="{4FF839F7-5B36-E1D2-EB28-07923997536A}"/>
              </a:ext>
            </a:extLst>
          </p:cNvPr>
          <p:cNvSpPr/>
          <p:nvPr/>
        </p:nvSpPr>
        <p:spPr>
          <a:xfrm>
            <a:off x="1331640" y="1355410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Resource1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5" name="TemplateResource2">
            <a:extLst>
              <a:ext uri="{FF2B5EF4-FFF2-40B4-BE49-F238E27FC236}">
                <a16:creationId xmlns:a16="http://schemas.microsoft.com/office/drawing/2014/main" id="{28A9D65A-E7A2-3486-36D2-DB2FBB03F0BB}"/>
              </a:ext>
            </a:extLst>
          </p:cNvPr>
          <p:cNvSpPr/>
          <p:nvPr/>
        </p:nvSpPr>
        <p:spPr>
          <a:xfrm>
            <a:off x="1331640" y="199568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Resource2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7" name="TemplateResource3">
            <a:extLst>
              <a:ext uri="{FF2B5EF4-FFF2-40B4-BE49-F238E27FC236}">
                <a16:creationId xmlns:a16="http://schemas.microsoft.com/office/drawing/2014/main" id="{7D5868DE-9E9D-7565-DE13-E413A2618D5C}"/>
              </a:ext>
            </a:extLst>
          </p:cNvPr>
          <p:cNvSpPr/>
          <p:nvPr/>
        </p:nvSpPr>
        <p:spPr>
          <a:xfrm>
            <a:off x="1331640" y="269377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Resource3</a:t>
            </a:r>
          </a:p>
        </p:txBody>
      </p:sp>
      <p:sp>
        <p:nvSpPr>
          <p:cNvPr id="8" name="ResourceGroup">
            <a:extLst>
              <a:ext uri="{FF2B5EF4-FFF2-40B4-BE49-F238E27FC236}">
                <a16:creationId xmlns:a16="http://schemas.microsoft.com/office/drawing/2014/main" id="{C696EC10-78AB-4D76-1315-DC04D32DE281}"/>
              </a:ext>
            </a:extLst>
          </p:cNvPr>
          <p:cNvSpPr/>
          <p:nvPr/>
        </p:nvSpPr>
        <p:spPr>
          <a:xfrm>
            <a:off x="5652120" y="987574"/>
            <a:ext cx="2305328" cy="2736304"/>
          </a:xfrm>
          <a:prstGeom prst="rect">
            <a:avLst/>
          </a:prstGeom>
          <a:noFill/>
          <a:ln>
            <a:solidFill>
              <a:srgbClr val="B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 Group</a:t>
            </a:r>
          </a:p>
        </p:txBody>
      </p:sp>
      <p:pic>
        <p:nvPicPr>
          <p:cNvPr id="9" name="TemplateIcon" descr="Document with solid fill">
            <a:extLst>
              <a:ext uri="{FF2B5EF4-FFF2-40B4-BE49-F238E27FC236}">
                <a16:creationId xmlns:a16="http://schemas.microsoft.com/office/drawing/2014/main" id="{65C34D27-8D40-3759-FBC6-58F250EEB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552" y="715744"/>
            <a:ext cx="543660" cy="543660"/>
          </a:xfrm>
          <a:prstGeom prst="rect">
            <a:avLst/>
          </a:prstGeom>
        </p:spPr>
      </p:pic>
      <p:pic>
        <p:nvPicPr>
          <p:cNvPr id="10" name="RGIcon">
            <a:extLst>
              <a:ext uri="{FF2B5EF4-FFF2-40B4-BE49-F238E27FC236}">
                <a16:creationId xmlns:a16="http://schemas.microsoft.com/office/drawing/2014/main" id="{D112E530-19D8-8946-2EB1-1994096A0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3520" y="758974"/>
            <a:ext cx="457200" cy="457200"/>
          </a:xfrm>
          <a:prstGeom prst="rect">
            <a:avLst/>
          </a:prstGeom>
        </p:spPr>
      </p:pic>
      <p:sp>
        <p:nvSpPr>
          <p:cNvPr id="11" name="Resource1">
            <a:extLst>
              <a:ext uri="{FF2B5EF4-FFF2-40B4-BE49-F238E27FC236}">
                <a16:creationId xmlns:a16="http://schemas.microsoft.com/office/drawing/2014/main" id="{E174B064-CB66-2812-BE43-07E62F6AEC4E}"/>
              </a:ext>
            </a:extLst>
          </p:cNvPr>
          <p:cNvSpPr/>
          <p:nvPr/>
        </p:nvSpPr>
        <p:spPr>
          <a:xfrm>
            <a:off x="6372200" y="1355410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Resource1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12" name="Resource2">
            <a:extLst>
              <a:ext uri="{FF2B5EF4-FFF2-40B4-BE49-F238E27FC236}">
                <a16:creationId xmlns:a16="http://schemas.microsoft.com/office/drawing/2014/main" id="{937B0E8A-7B19-0145-0522-A1F78E931DB3}"/>
              </a:ext>
            </a:extLst>
          </p:cNvPr>
          <p:cNvSpPr/>
          <p:nvPr/>
        </p:nvSpPr>
        <p:spPr>
          <a:xfrm>
            <a:off x="6372200" y="199568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Resource2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13" name="Resource3">
            <a:extLst>
              <a:ext uri="{FF2B5EF4-FFF2-40B4-BE49-F238E27FC236}">
                <a16:creationId xmlns:a16="http://schemas.microsoft.com/office/drawing/2014/main" id="{28F67723-DD6C-D9DF-26E4-4972F51D627B}"/>
              </a:ext>
            </a:extLst>
          </p:cNvPr>
          <p:cNvSpPr/>
          <p:nvPr/>
        </p:nvSpPr>
        <p:spPr>
          <a:xfrm>
            <a:off x="6372200" y="269377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Resource3</a:t>
            </a:r>
          </a:p>
        </p:txBody>
      </p:sp>
      <p:cxnSp>
        <p:nvCxnSpPr>
          <p:cNvPr id="15" name="Deployment1">
            <a:extLst>
              <a:ext uri="{FF2B5EF4-FFF2-40B4-BE49-F238E27FC236}">
                <a16:creationId xmlns:a16="http://schemas.microsoft.com/office/drawing/2014/main" id="{6281FB6A-8884-1FD5-7F04-DC797BE99D2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287783" y="1526818"/>
            <a:ext cx="408441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Deployment2">
            <a:extLst>
              <a:ext uri="{FF2B5EF4-FFF2-40B4-BE49-F238E27FC236}">
                <a16:creationId xmlns:a16="http://schemas.microsoft.com/office/drawing/2014/main" id="{D5700FA0-DF2F-A3D6-3A3E-B88508CCB2EE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287783" y="2167094"/>
            <a:ext cx="408441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Deployment3">
            <a:extLst>
              <a:ext uri="{FF2B5EF4-FFF2-40B4-BE49-F238E27FC236}">
                <a16:creationId xmlns:a16="http://schemas.microsoft.com/office/drawing/2014/main" id="{AB961B48-8374-B9F4-5AB8-9F2FF09DFF5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287783" y="2865184"/>
            <a:ext cx="408441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56B83A08-A7F1-32E2-C32B-0478EEC092F5}"/>
              </a:ext>
            </a:extLst>
          </p:cNvPr>
          <p:cNvSpPr txBox="1">
            <a:spLocks/>
          </p:cNvSpPr>
          <p:nvPr/>
        </p:nvSpPr>
        <p:spPr>
          <a:xfrm>
            <a:off x="2483768" y="210845"/>
            <a:ext cx="8047037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sv-SE" dirty="0" err="1"/>
              <a:t>ActionOnUnmanage</a:t>
            </a:r>
            <a:endParaRPr lang="en-SE" dirty="0"/>
          </a:p>
        </p:txBody>
      </p:sp>
      <p:sp>
        <p:nvSpPr>
          <p:cNvPr id="23" name="ExcludedPrincipal">
            <a:extLst>
              <a:ext uri="{FF2B5EF4-FFF2-40B4-BE49-F238E27FC236}">
                <a16:creationId xmlns:a16="http://schemas.microsoft.com/office/drawing/2014/main" id="{10C26DB0-F7F5-2F45-CDC0-49CE8F4A8E25}"/>
              </a:ext>
            </a:extLst>
          </p:cNvPr>
          <p:cNvSpPr txBox="1"/>
          <p:nvPr/>
        </p:nvSpPr>
        <p:spPr>
          <a:xfrm>
            <a:off x="3275856" y="3784361"/>
            <a:ext cx="2218300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B0FFFF"/>
                </a:solidFill>
                <a:latin typeface="Calibri Light" charset="0"/>
                <a:ea typeface="Calibri Light" charset="0"/>
                <a:cs typeface="Calibri Light" charset="0"/>
              </a:rPr>
              <a:t>deleteAll</a:t>
            </a:r>
            <a:endParaRPr lang="en-US" sz="2400" dirty="0">
              <a:solidFill>
                <a:srgbClr val="B0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2400" dirty="0" err="1">
                <a:solidFill>
                  <a:srgbClr val="B0FFFF"/>
                </a:solidFill>
                <a:latin typeface="Calibri Light" charset="0"/>
                <a:ea typeface="Calibri Light" charset="0"/>
                <a:cs typeface="Calibri Light" charset="0"/>
              </a:rPr>
              <a:t>deleteResources</a:t>
            </a:r>
            <a:endParaRPr lang="en-US" sz="2400" dirty="0">
              <a:solidFill>
                <a:srgbClr val="B0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2400" dirty="0" err="1">
                <a:solidFill>
                  <a:srgbClr val="B0FFFF"/>
                </a:solidFill>
                <a:latin typeface="Calibri Light" charset="0"/>
                <a:ea typeface="Calibri Light" charset="0"/>
                <a:cs typeface="Calibri Light" charset="0"/>
              </a:rPr>
              <a:t>detachAll</a:t>
            </a:r>
            <a:endParaRPr lang="en-US" sz="2400" dirty="0">
              <a:solidFill>
                <a:srgbClr val="B0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C2923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29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11" grpId="0" animBg="1"/>
      <p:bldP spid="12" grpId="0" animBg="1"/>
      <p:bldP spid="13" grpId="0" animBg="1"/>
      <p:bldP spid="13" grpId="1" animBg="1"/>
      <p:bldP spid="13" grpId="2" animBg="1"/>
      <p:bldP spid="2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74C2C-9DFB-AD79-E923-7481BDE6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933A818-D3C3-DFF4-854B-AFE9F1BBB5DE}"/>
              </a:ext>
            </a:extLst>
          </p:cNvPr>
          <p:cNvSpPr txBox="1">
            <a:spLocks/>
          </p:cNvSpPr>
          <p:nvPr/>
        </p:nvSpPr>
        <p:spPr>
          <a:xfrm>
            <a:off x="667911" y="324814"/>
            <a:ext cx="8047037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sv-SE" dirty="0" err="1"/>
              <a:t>DenySettings</a:t>
            </a:r>
            <a:endParaRPr lang="en-SE" dirty="0"/>
          </a:p>
        </p:txBody>
      </p:sp>
      <p:sp>
        <p:nvSpPr>
          <p:cNvPr id="9" name="TemplateBox">
            <a:extLst>
              <a:ext uri="{FF2B5EF4-FFF2-40B4-BE49-F238E27FC236}">
                <a16:creationId xmlns:a16="http://schemas.microsoft.com/office/drawing/2014/main" id="{8F3B18BD-0BE6-0F0B-2044-0E74D28F366E}"/>
              </a:ext>
            </a:extLst>
          </p:cNvPr>
          <p:cNvSpPr/>
          <p:nvPr/>
        </p:nvSpPr>
        <p:spPr>
          <a:xfrm>
            <a:off x="1198144" y="1240024"/>
            <a:ext cx="1028700" cy="87034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sv-SE" sz="1050" dirty="0" err="1">
                <a:solidFill>
                  <a:srgbClr val="B0FFFF"/>
                </a:solidFill>
                <a:latin typeface="Calibri" panose="020F0502020204030204"/>
              </a:rPr>
              <a:t>myVnet.bicep</a:t>
            </a:r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15" name="ResourceBox">
            <a:extLst>
              <a:ext uri="{FF2B5EF4-FFF2-40B4-BE49-F238E27FC236}">
                <a16:creationId xmlns:a16="http://schemas.microsoft.com/office/drawing/2014/main" id="{76371747-F880-9A53-D93C-5312D37971CE}"/>
              </a:ext>
            </a:extLst>
          </p:cNvPr>
          <p:cNvSpPr/>
          <p:nvPr/>
        </p:nvSpPr>
        <p:spPr>
          <a:xfrm>
            <a:off x="4057650" y="1247554"/>
            <a:ext cx="1028700" cy="86281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sv-SE" sz="1050" dirty="0">
                <a:solidFill>
                  <a:srgbClr val="B0FFFF"/>
                </a:solidFill>
                <a:latin typeface="Calibri" panose="020F0502020204030204"/>
              </a:rPr>
              <a:t>My-</a:t>
            </a:r>
            <a:r>
              <a:rPr lang="sv-SE" sz="1050" dirty="0" err="1">
                <a:solidFill>
                  <a:srgbClr val="B0FFFF"/>
                </a:solidFill>
                <a:latin typeface="Calibri" panose="020F0502020204030204"/>
              </a:rPr>
              <a:t>vnet</a:t>
            </a:r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0" name="ResourceIcon">
            <a:extLst>
              <a:ext uri="{FF2B5EF4-FFF2-40B4-BE49-F238E27FC236}">
                <a16:creationId xmlns:a16="http://schemas.microsoft.com/office/drawing/2014/main" id="{05DE378A-BC94-A00F-55BF-02D927A0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968" y="1360701"/>
            <a:ext cx="576064" cy="576064"/>
          </a:xfrm>
          <a:prstGeom prst="rect">
            <a:avLst/>
          </a:prstGeom>
        </p:spPr>
      </p:pic>
      <p:pic>
        <p:nvPicPr>
          <p:cNvPr id="16" name="RGIcon">
            <a:extLst>
              <a:ext uri="{FF2B5EF4-FFF2-40B4-BE49-F238E27FC236}">
                <a16:creationId xmlns:a16="http://schemas.microsoft.com/office/drawing/2014/main" id="{D1E72B38-3535-7669-F1A8-2EDE95344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9226" y="1015189"/>
            <a:ext cx="457200" cy="457200"/>
          </a:xfrm>
          <a:prstGeom prst="rect">
            <a:avLst/>
          </a:prstGeom>
        </p:spPr>
      </p:pic>
      <p:sp>
        <p:nvSpPr>
          <p:cNvPr id="23" name="RGText">
            <a:extLst>
              <a:ext uri="{FF2B5EF4-FFF2-40B4-BE49-F238E27FC236}">
                <a16:creationId xmlns:a16="http://schemas.microsoft.com/office/drawing/2014/main" id="{6B254CBE-B179-37DA-4272-A26530B96B0C}"/>
              </a:ext>
            </a:extLst>
          </p:cNvPr>
          <p:cNvSpPr txBox="1"/>
          <p:nvPr/>
        </p:nvSpPr>
        <p:spPr>
          <a:xfrm>
            <a:off x="4644008" y="771550"/>
            <a:ext cx="92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 err="1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vnet-rg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BillWrite">
            <a:extLst>
              <a:ext uri="{FF2B5EF4-FFF2-40B4-BE49-F238E27FC236}">
                <a16:creationId xmlns:a16="http://schemas.microsoft.com/office/drawing/2014/main" id="{A2C04551-AFF5-B4D1-A8B7-1C7C037A3C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01" t="5201" r="13600" b="5201"/>
          <a:stretch>
            <a:fillRect/>
          </a:stretch>
        </p:blipFill>
        <p:spPr>
          <a:xfrm>
            <a:off x="5761790" y="67377"/>
            <a:ext cx="615474" cy="743216"/>
          </a:xfrm>
          <a:prstGeom prst="rect">
            <a:avLst/>
          </a:prstGeom>
        </p:spPr>
      </p:pic>
      <p:sp>
        <p:nvSpPr>
          <p:cNvPr id="2" name="DenySettingsMode">
            <a:extLst>
              <a:ext uri="{FF2B5EF4-FFF2-40B4-BE49-F238E27FC236}">
                <a16:creationId xmlns:a16="http://schemas.microsoft.com/office/drawing/2014/main" id="{DFAFD181-A27D-7B3A-1618-2CFB9838F511}"/>
              </a:ext>
            </a:extLst>
          </p:cNvPr>
          <p:cNvSpPr txBox="1"/>
          <p:nvPr/>
        </p:nvSpPr>
        <p:spPr>
          <a:xfrm>
            <a:off x="772819" y="2787898"/>
            <a:ext cx="260603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DenySettingsMode</a:t>
            </a:r>
            <a:r>
              <a:rPr lang="en-US" sz="2400" dirty="0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:</a:t>
            </a:r>
          </a:p>
        </p:txBody>
      </p:sp>
      <p:sp>
        <p:nvSpPr>
          <p:cNvPr id="3" name="DenySettingsApplyToChildScopes">
            <a:extLst>
              <a:ext uri="{FF2B5EF4-FFF2-40B4-BE49-F238E27FC236}">
                <a16:creationId xmlns:a16="http://schemas.microsoft.com/office/drawing/2014/main" id="{5FC92BF4-3019-30AA-EDBE-F655B774A0DE}"/>
              </a:ext>
            </a:extLst>
          </p:cNvPr>
          <p:cNvSpPr txBox="1"/>
          <p:nvPr/>
        </p:nvSpPr>
        <p:spPr>
          <a:xfrm>
            <a:off x="3275473" y="3312615"/>
            <a:ext cx="432086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DenySettingsApplyToChildScopes</a:t>
            </a:r>
            <a:endParaRPr lang="en-US" sz="2400" dirty="0">
              <a:solidFill>
                <a:srgbClr val="D0DB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5" name="Deployment">
            <a:extLst>
              <a:ext uri="{FF2B5EF4-FFF2-40B4-BE49-F238E27FC236}">
                <a16:creationId xmlns:a16="http://schemas.microsoft.com/office/drawing/2014/main" id="{BF1F73BB-FF04-B776-F074-6166EEFAC945}"/>
              </a:ext>
            </a:extLst>
          </p:cNvPr>
          <p:cNvCxnSpPr>
            <a:cxnSpLocks/>
            <a:stCxn id="9" idx="3"/>
            <a:endCxn id="66" idx="1"/>
          </p:cNvCxnSpPr>
          <p:nvPr/>
        </p:nvCxnSpPr>
        <p:spPr>
          <a:xfrm>
            <a:off x="2226844" y="1675198"/>
            <a:ext cx="400940" cy="57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BillWriteArrow">
            <a:extLst>
              <a:ext uri="{FF2B5EF4-FFF2-40B4-BE49-F238E27FC236}">
                <a16:creationId xmlns:a16="http://schemas.microsoft.com/office/drawing/2014/main" id="{456463FC-9016-55A5-EA14-E89A24518F9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5189176" y="1076692"/>
            <a:ext cx="880351" cy="47371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illWriteText">
            <a:extLst>
              <a:ext uri="{FF2B5EF4-FFF2-40B4-BE49-F238E27FC236}">
                <a16:creationId xmlns:a16="http://schemas.microsoft.com/office/drawing/2014/main" id="{0A42ED97-1840-C0D7-9202-C26301A5D6D3}"/>
              </a:ext>
            </a:extLst>
          </p:cNvPr>
          <p:cNvSpPr txBox="1"/>
          <p:nvPr/>
        </p:nvSpPr>
        <p:spPr>
          <a:xfrm>
            <a:off x="5761790" y="776610"/>
            <a:ext cx="615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write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BillJoin">
            <a:extLst>
              <a:ext uri="{FF2B5EF4-FFF2-40B4-BE49-F238E27FC236}">
                <a16:creationId xmlns:a16="http://schemas.microsoft.com/office/drawing/2014/main" id="{06785865-E268-A5A9-57AB-28B0A7B7F6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01" t="5201" r="13600" b="5201"/>
          <a:stretch>
            <a:fillRect/>
          </a:stretch>
        </p:blipFill>
        <p:spPr>
          <a:xfrm>
            <a:off x="7164288" y="266291"/>
            <a:ext cx="615474" cy="743216"/>
          </a:xfrm>
          <a:prstGeom prst="rect">
            <a:avLst/>
          </a:prstGeom>
        </p:spPr>
      </p:pic>
      <p:sp>
        <p:nvSpPr>
          <p:cNvPr id="32" name="BillJoinText">
            <a:extLst>
              <a:ext uri="{FF2B5EF4-FFF2-40B4-BE49-F238E27FC236}">
                <a16:creationId xmlns:a16="http://schemas.microsoft.com/office/drawing/2014/main" id="{D35A5A68-6DDE-47B7-B60D-27FF1555E51C}"/>
              </a:ext>
            </a:extLst>
          </p:cNvPr>
          <p:cNvSpPr txBox="1"/>
          <p:nvPr/>
        </p:nvSpPr>
        <p:spPr>
          <a:xfrm>
            <a:off x="7164288" y="975524"/>
            <a:ext cx="615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join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BillJoinAction">
            <a:extLst>
              <a:ext uri="{FF2B5EF4-FFF2-40B4-BE49-F238E27FC236}">
                <a16:creationId xmlns:a16="http://schemas.microsoft.com/office/drawing/2014/main" id="{68B3423E-7563-E289-9C9F-7102E9E7E8ED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189176" y="1125565"/>
            <a:ext cx="1975112" cy="5366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WriteDenied" descr="Close with solid fill">
            <a:extLst>
              <a:ext uri="{FF2B5EF4-FFF2-40B4-BE49-F238E27FC236}">
                <a16:creationId xmlns:a16="http://schemas.microsoft.com/office/drawing/2014/main" id="{7CBD4F65-88DA-6386-D3A7-37C406A8E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1509" y="931820"/>
            <a:ext cx="556874" cy="556874"/>
          </a:xfrm>
          <a:prstGeom prst="rect">
            <a:avLst/>
          </a:prstGeom>
        </p:spPr>
      </p:pic>
      <p:pic>
        <p:nvPicPr>
          <p:cNvPr id="42" name="JoinApproved" descr="Checkmark with solid fill">
            <a:extLst>
              <a:ext uri="{FF2B5EF4-FFF2-40B4-BE49-F238E27FC236}">
                <a16:creationId xmlns:a16="http://schemas.microsoft.com/office/drawing/2014/main" id="{BBA3958E-A5E4-5CBB-5EF3-575C68C14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0902" y="984268"/>
            <a:ext cx="579370" cy="579370"/>
          </a:xfrm>
          <a:prstGeom prst="rect">
            <a:avLst/>
          </a:prstGeom>
        </p:spPr>
      </p:pic>
      <p:pic>
        <p:nvPicPr>
          <p:cNvPr id="49" name="Sue">
            <a:extLst>
              <a:ext uri="{FF2B5EF4-FFF2-40B4-BE49-F238E27FC236}">
                <a16:creationId xmlns:a16="http://schemas.microsoft.com/office/drawing/2014/main" id="{D4F7F23B-EDB8-1D9A-4CFE-61B6EC369B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144" t="5072" r="13770" b="3626"/>
          <a:stretch>
            <a:fillRect/>
          </a:stretch>
        </p:blipFill>
        <p:spPr>
          <a:xfrm>
            <a:off x="7101618" y="1423793"/>
            <a:ext cx="734202" cy="881042"/>
          </a:xfrm>
          <a:prstGeom prst="rect">
            <a:avLst/>
          </a:prstGeom>
          <a:ln>
            <a:noFill/>
          </a:ln>
        </p:spPr>
      </p:pic>
      <p:cxnSp>
        <p:nvCxnSpPr>
          <p:cNvPr id="50" name="SueWriteArrow">
            <a:extLst>
              <a:ext uri="{FF2B5EF4-FFF2-40B4-BE49-F238E27FC236}">
                <a16:creationId xmlns:a16="http://schemas.microsoft.com/office/drawing/2014/main" id="{4504F68D-2B38-050B-7BE8-A577D0D1FD2C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189176" y="1795662"/>
            <a:ext cx="1975112" cy="5560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ueWriteText">
            <a:extLst>
              <a:ext uri="{FF2B5EF4-FFF2-40B4-BE49-F238E27FC236}">
                <a16:creationId xmlns:a16="http://schemas.microsoft.com/office/drawing/2014/main" id="{598694EA-72C6-F226-8D9D-497872CCC837}"/>
              </a:ext>
            </a:extLst>
          </p:cNvPr>
          <p:cNvSpPr txBox="1"/>
          <p:nvPr/>
        </p:nvSpPr>
        <p:spPr>
          <a:xfrm>
            <a:off x="7164288" y="2201660"/>
            <a:ext cx="615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srgbClr val="B0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write</a:t>
            </a:r>
            <a:endParaRPr lang="en-SE" sz="1350" dirty="0">
              <a:solidFill>
                <a:srgbClr val="B0FFFF"/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61" name="WriteApproved" descr="Checkmark with solid fill">
            <a:extLst>
              <a:ext uri="{FF2B5EF4-FFF2-40B4-BE49-F238E27FC236}">
                <a16:creationId xmlns:a16="http://schemas.microsoft.com/office/drawing/2014/main" id="{25651B53-C551-A12F-59D1-7761227856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8750" y="1810446"/>
            <a:ext cx="579370" cy="579370"/>
          </a:xfrm>
          <a:prstGeom prst="rect">
            <a:avLst/>
          </a:prstGeom>
        </p:spPr>
      </p:pic>
      <p:sp>
        <p:nvSpPr>
          <p:cNvPr id="63" name="ExcludedAction">
            <a:extLst>
              <a:ext uri="{FF2B5EF4-FFF2-40B4-BE49-F238E27FC236}">
                <a16:creationId xmlns:a16="http://schemas.microsoft.com/office/drawing/2014/main" id="{FA6E45A0-C55A-FA63-8E04-FC0AE57B15A4}"/>
              </a:ext>
            </a:extLst>
          </p:cNvPr>
          <p:cNvSpPr txBox="1"/>
          <p:nvPr/>
        </p:nvSpPr>
        <p:spPr>
          <a:xfrm>
            <a:off x="3275473" y="3813876"/>
            <a:ext cx="375987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DenySettingsExcludedAction</a:t>
            </a:r>
            <a:endParaRPr lang="en-US" sz="2400" dirty="0">
              <a:solidFill>
                <a:srgbClr val="D0DB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ExcludedPrincipal">
            <a:extLst>
              <a:ext uri="{FF2B5EF4-FFF2-40B4-BE49-F238E27FC236}">
                <a16:creationId xmlns:a16="http://schemas.microsoft.com/office/drawing/2014/main" id="{BAA2E2F5-B5C7-714F-AD3A-422010E60BC6}"/>
              </a:ext>
            </a:extLst>
          </p:cNvPr>
          <p:cNvSpPr txBox="1"/>
          <p:nvPr/>
        </p:nvSpPr>
        <p:spPr>
          <a:xfrm>
            <a:off x="3275473" y="4309576"/>
            <a:ext cx="395563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DenySettingsExcludedPrincipal</a:t>
            </a:r>
            <a:endParaRPr lang="en-US" sz="2400" dirty="0">
              <a:solidFill>
                <a:srgbClr val="D0DB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sourceBox">
            <a:extLst>
              <a:ext uri="{FF2B5EF4-FFF2-40B4-BE49-F238E27FC236}">
                <a16:creationId xmlns:a16="http://schemas.microsoft.com/office/drawing/2014/main" id="{AB60EDA7-7E80-4183-3C5A-944DF0ACAC58}"/>
              </a:ext>
            </a:extLst>
          </p:cNvPr>
          <p:cNvSpPr/>
          <p:nvPr/>
        </p:nvSpPr>
        <p:spPr>
          <a:xfrm>
            <a:off x="2627784" y="1249571"/>
            <a:ext cx="1028700" cy="86281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sv-SE" sz="1050" dirty="0">
                <a:solidFill>
                  <a:srgbClr val="B0FFFF"/>
                </a:solidFill>
                <a:latin typeface="Calibri" panose="020F0502020204030204"/>
              </a:rPr>
              <a:t>Stack</a:t>
            </a:r>
            <a:endParaRPr lang="en-SE" sz="1050">
              <a:solidFill>
                <a:srgbClr val="B0FFFF"/>
              </a:solidFill>
              <a:latin typeface="Calibri" panose="020F0502020204030204"/>
            </a:endParaRPr>
          </a:p>
        </p:txBody>
      </p:sp>
      <p:cxnSp>
        <p:nvCxnSpPr>
          <p:cNvPr id="68" name="Deployment">
            <a:extLst>
              <a:ext uri="{FF2B5EF4-FFF2-40B4-BE49-F238E27FC236}">
                <a16:creationId xmlns:a16="http://schemas.microsoft.com/office/drawing/2014/main" id="{8EA3839E-8810-B49D-C2E3-DB951F5448D8}"/>
              </a:ext>
            </a:extLst>
          </p:cNvPr>
          <p:cNvCxnSpPr>
            <a:cxnSpLocks/>
            <a:stCxn id="66" idx="3"/>
            <a:endCxn id="15" idx="1"/>
          </p:cNvCxnSpPr>
          <p:nvPr/>
        </p:nvCxnSpPr>
        <p:spPr>
          <a:xfrm flipV="1">
            <a:off x="3656484" y="1678963"/>
            <a:ext cx="401166" cy="201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TemplateIcon" descr="Document with solid fill">
            <a:extLst>
              <a:ext uri="{FF2B5EF4-FFF2-40B4-BE49-F238E27FC236}">
                <a16:creationId xmlns:a16="http://schemas.microsoft.com/office/drawing/2014/main" id="{43E6BB4F-9BA3-4E79-E05E-F97EE99576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4650" y="1336871"/>
            <a:ext cx="543660" cy="543660"/>
          </a:xfrm>
          <a:prstGeom prst="rect">
            <a:avLst/>
          </a:prstGeom>
        </p:spPr>
      </p:pic>
      <p:pic>
        <p:nvPicPr>
          <p:cNvPr id="73" name="StackIcon">
            <a:extLst>
              <a:ext uri="{FF2B5EF4-FFF2-40B4-BE49-F238E27FC236}">
                <a16:creationId xmlns:a16="http://schemas.microsoft.com/office/drawing/2014/main" id="{61B37150-764F-2CA1-3FDA-10011EE665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71751" y="1416935"/>
            <a:ext cx="331140" cy="463596"/>
          </a:xfrm>
          <a:prstGeom prst="rect">
            <a:avLst/>
          </a:prstGeom>
        </p:spPr>
      </p:pic>
      <p:sp>
        <p:nvSpPr>
          <p:cNvPr id="74" name="DenySettingsMode">
            <a:extLst>
              <a:ext uri="{FF2B5EF4-FFF2-40B4-BE49-F238E27FC236}">
                <a16:creationId xmlns:a16="http://schemas.microsoft.com/office/drawing/2014/main" id="{87728B00-9BEB-EDAB-7811-CAB15B68CFD8}"/>
              </a:ext>
            </a:extLst>
          </p:cNvPr>
          <p:cNvSpPr txBox="1"/>
          <p:nvPr/>
        </p:nvSpPr>
        <p:spPr>
          <a:xfrm>
            <a:off x="3302891" y="2787898"/>
            <a:ext cx="81785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none</a:t>
            </a:r>
          </a:p>
        </p:txBody>
      </p:sp>
      <p:sp>
        <p:nvSpPr>
          <p:cNvPr id="75" name="DenySettingsMode">
            <a:extLst>
              <a:ext uri="{FF2B5EF4-FFF2-40B4-BE49-F238E27FC236}">
                <a16:creationId xmlns:a16="http://schemas.microsoft.com/office/drawing/2014/main" id="{72E877B9-2611-8E73-6303-88D9F469659F}"/>
              </a:ext>
            </a:extLst>
          </p:cNvPr>
          <p:cNvSpPr txBox="1"/>
          <p:nvPr/>
        </p:nvSpPr>
        <p:spPr>
          <a:xfrm>
            <a:off x="4163073" y="2787898"/>
            <a:ext cx="159601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denyDelete</a:t>
            </a:r>
            <a:endParaRPr lang="en-US" sz="2400" dirty="0">
              <a:solidFill>
                <a:srgbClr val="D0DB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6" name="DenySettingsMode">
            <a:extLst>
              <a:ext uri="{FF2B5EF4-FFF2-40B4-BE49-F238E27FC236}">
                <a16:creationId xmlns:a16="http://schemas.microsoft.com/office/drawing/2014/main" id="{D0D9192E-240A-5677-AA57-0487FD66C04C}"/>
              </a:ext>
            </a:extLst>
          </p:cNvPr>
          <p:cNvSpPr txBox="1"/>
          <p:nvPr/>
        </p:nvSpPr>
        <p:spPr>
          <a:xfrm>
            <a:off x="5801042" y="2787898"/>
            <a:ext cx="277499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 err="1">
                <a:solidFill>
                  <a:srgbClr val="D0DBFF"/>
                </a:solidFill>
                <a:latin typeface="Calibri Light" charset="0"/>
                <a:ea typeface="Calibri Light" charset="0"/>
                <a:cs typeface="Calibri Light" charset="0"/>
              </a:rPr>
              <a:t>denyWriteAndDelete</a:t>
            </a:r>
            <a:endParaRPr lang="en-US" sz="2400" dirty="0">
              <a:solidFill>
                <a:srgbClr val="D0DB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5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32" grpId="0"/>
      <p:bldP spid="59" grpId="0"/>
      <p:bldP spid="63" grpId="0"/>
      <p:bldP spid="65" grpId="0"/>
      <p:bldP spid="74" grpId="0"/>
      <p:bldP spid="74" grpId="1"/>
      <p:bldP spid="75" grpId="0"/>
      <p:bldP spid="75" grpId="1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3AC5B-9785-5CE0-FB20-843DD25C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C8E5-2E67-9018-3A24-A6D60BDC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C777-78C5-9D45-C206-A273D5740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What-If support (yet)</a:t>
            </a:r>
          </a:p>
          <a:p>
            <a:endParaRPr lang="en-US" sz="2800" dirty="0"/>
          </a:p>
          <a:p>
            <a:r>
              <a:rPr lang="en-US" sz="2800" dirty="0"/>
              <a:t>Not supported by Graph Provider</a:t>
            </a:r>
          </a:p>
          <a:p>
            <a:endParaRPr lang="en-US" sz="2800" dirty="0"/>
          </a:p>
          <a:p>
            <a:r>
              <a:rPr lang="en-US" sz="2800" dirty="0"/>
              <a:t>Some operations sometimes takes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9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7460-8909-258A-1762-822DB7B8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6685-9B63-A50F-FDD3-03CAEA19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798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Status Message: Another operation on this or dependent resource is in progress.</a:t>
            </a:r>
          </a:p>
        </p:txBody>
      </p:sp>
    </p:spTree>
    <p:extLst>
      <p:ext uri="{BB962C8B-B14F-4D97-AF65-F5344CB8AC3E}">
        <p14:creationId xmlns:p14="http://schemas.microsoft.com/office/powerpoint/2010/main" val="404494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BBA35-E9E9-16A5-FE43-B28BB7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ndingZoneBox">
            <a:extLst>
              <a:ext uri="{FF2B5EF4-FFF2-40B4-BE49-F238E27FC236}">
                <a16:creationId xmlns:a16="http://schemas.microsoft.com/office/drawing/2014/main" id="{44AADDD8-7A12-08CF-A449-878877120D6B}"/>
              </a:ext>
            </a:extLst>
          </p:cNvPr>
          <p:cNvSpPr/>
          <p:nvPr/>
        </p:nvSpPr>
        <p:spPr>
          <a:xfrm>
            <a:off x="4860032" y="483518"/>
            <a:ext cx="3210254" cy="352839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Azure Landing Zone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4" name="Firewall">
            <a:extLst>
              <a:ext uri="{FF2B5EF4-FFF2-40B4-BE49-F238E27FC236}">
                <a16:creationId xmlns:a16="http://schemas.microsoft.com/office/drawing/2014/main" id="{2EED64A0-35AC-D329-DABF-5086F7E9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4820" y="2373406"/>
            <a:ext cx="432048" cy="432048"/>
          </a:xfrm>
          <a:prstGeom prst="rect">
            <a:avLst/>
          </a:prstGeom>
        </p:spPr>
      </p:pic>
      <p:sp>
        <p:nvSpPr>
          <p:cNvPr id="9" name="HubVnet">
            <a:extLst>
              <a:ext uri="{FF2B5EF4-FFF2-40B4-BE49-F238E27FC236}">
                <a16:creationId xmlns:a16="http://schemas.microsoft.com/office/drawing/2014/main" id="{280F305E-793D-E00E-EC03-C9CA0E465166}"/>
              </a:ext>
            </a:extLst>
          </p:cNvPr>
          <p:cNvSpPr/>
          <p:nvPr/>
        </p:nvSpPr>
        <p:spPr>
          <a:xfrm>
            <a:off x="1764760" y="1923678"/>
            <a:ext cx="1512168" cy="1440160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Hub </a:t>
            </a:r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Vnet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8" name="HubVnetIcon">
            <a:extLst>
              <a:ext uri="{FF2B5EF4-FFF2-40B4-BE49-F238E27FC236}">
                <a16:creationId xmlns:a16="http://schemas.microsoft.com/office/drawing/2014/main" id="{8382E829-6990-B620-2EEA-E6ADCE0E2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9827" y="1635646"/>
            <a:ext cx="576064" cy="576064"/>
          </a:xfrm>
          <a:prstGeom prst="rect">
            <a:avLst/>
          </a:prstGeom>
        </p:spPr>
      </p:pic>
      <p:sp>
        <p:nvSpPr>
          <p:cNvPr id="11" name="HubVnet">
            <a:extLst>
              <a:ext uri="{FF2B5EF4-FFF2-40B4-BE49-F238E27FC236}">
                <a16:creationId xmlns:a16="http://schemas.microsoft.com/office/drawing/2014/main" id="{710D3BCE-BFB9-E685-A7AD-9978DCACF4D8}"/>
              </a:ext>
            </a:extLst>
          </p:cNvPr>
          <p:cNvSpPr/>
          <p:nvPr/>
        </p:nvSpPr>
        <p:spPr>
          <a:xfrm>
            <a:off x="731619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2" name="HubVnetIcon">
            <a:extLst>
              <a:ext uri="{FF2B5EF4-FFF2-40B4-BE49-F238E27FC236}">
                <a16:creationId xmlns:a16="http://schemas.microsoft.com/office/drawing/2014/main" id="{498FF29C-725D-052D-C4EB-B4B1C46ED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335" y="543258"/>
            <a:ext cx="312568" cy="312568"/>
          </a:xfrm>
          <a:prstGeom prst="rect">
            <a:avLst/>
          </a:prstGeom>
        </p:spPr>
      </p:pic>
      <p:sp>
        <p:nvSpPr>
          <p:cNvPr id="13" name="HubVnet">
            <a:extLst>
              <a:ext uri="{FF2B5EF4-FFF2-40B4-BE49-F238E27FC236}">
                <a16:creationId xmlns:a16="http://schemas.microsoft.com/office/drawing/2014/main" id="{95960942-2692-A45E-89E6-75AEDA68DB4C}"/>
              </a:ext>
            </a:extLst>
          </p:cNvPr>
          <p:cNvSpPr/>
          <p:nvPr/>
        </p:nvSpPr>
        <p:spPr>
          <a:xfrm>
            <a:off x="2034853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4" name="HubVnetIcon">
            <a:extLst>
              <a:ext uri="{FF2B5EF4-FFF2-40B4-BE49-F238E27FC236}">
                <a16:creationId xmlns:a16="http://schemas.microsoft.com/office/drawing/2014/main" id="{23848392-0B7C-401A-2DD2-5524D1174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8569" y="543258"/>
            <a:ext cx="312568" cy="312568"/>
          </a:xfrm>
          <a:prstGeom prst="rect">
            <a:avLst/>
          </a:prstGeom>
        </p:spPr>
      </p:pic>
      <p:sp>
        <p:nvSpPr>
          <p:cNvPr id="15" name="HubVnet">
            <a:extLst>
              <a:ext uri="{FF2B5EF4-FFF2-40B4-BE49-F238E27FC236}">
                <a16:creationId xmlns:a16="http://schemas.microsoft.com/office/drawing/2014/main" id="{80B37AA5-4E23-C5A9-0FD0-34F7B1F32339}"/>
              </a:ext>
            </a:extLst>
          </p:cNvPr>
          <p:cNvSpPr/>
          <p:nvPr/>
        </p:nvSpPr>
        <p:spPr>
          <a:xfrm>
            <a:off x="3353221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6" name="HubVnetIcon">
            <a:extLst>
              <a:ext uri="{FF2B5EF4-FFF2-40B4-BE49-F238E27FC236}">
                <a16:creationId xmlns:a16="http://schemas.microsoft.com/office/drawing/2014/main" id="{D0F46BEC-468D-6816-F623-0DCFD2B55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937" y="543258"/>
            <a:ext cx="312568" cy="31256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5629B5-342F-8A69-D8CA-8A142C9C7BDD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1217610" y="1203598"/>
            <a:ext cx="1303234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05FED2-78CC-A1CE-606F-F99D7D769ECE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2520844" y="1203598"/>
            <a:ext cx="0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813A4A-2552-082D-39C9-F9DE68A02ED6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2520844" y="1203598"/>
            <a:ext cx="1318368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CA71BD-E803-AA21-461A-0D453E032DAB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3276928" y="2072114"/>
            <a:ext cx="2427749" cy="571644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HubVnet">
            <a:extLst>
              <a:ext uri="{FF2B5EF4-FFF2-40B4-BE49-F238E27FC236}">
                <a16:creationId xmlns:a16="http://schemas.microsoft.com/office/drawing/2014/main" id="{665596CF-EC94-F4F9-E0FA-E2D401C2010C}"/>
              </a:ext>
            </a:extLst>
          </p:cNvPr>
          <p:cNvSpPr/>
          <p:nvPr/>
        </p:nvSpPr>
        <p:spPr>
          <a:xfrm>
            <a:off x="5704677" y="924406"/>
            <a:ext cx="1512168" cy="22954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Hub </a:t>
            </a:r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Vnet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32" name="HubVnetIcon">
            <a:extLst>
              <a:ext uri="{FF2B5EF4-FFF2-40B4-BE49-F238E27FC236}">
                <a16:creationId xmlns:a16="http://schemas.microsoft.com/office/drawing/2014/main" id="{4EBCB6B3-122C-B950-B941-4074AE29F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9744" y="636374"/>
            <a:ext cx="576064" cy="576064"/>
          </a:xfrm>
          <a:prstGeom prst="rect">
            <a:avLst/>
          </a:prstGeom>
        </p:spPr>
      </p:pic>
      <p:sp>
        <p:nvSpPr>
          <p:cNvPr id="34" name="HubVnet">
            <a:extLst>
              <a:ext uri="{FF2B5EF4-FFF2-40B4-BE49-F238E27FC236}">
                <a16:creationId xmlns:a16="http://schemas.microsoft.com/office/drawing/2014/main" id="{62015529-3873-1CA1-2982-F642C5C16E79}"/>
              </a:ext>
            </a:extLst>
          </p:cNvPr>
          <p:cNvSpPr/>
          <p:nvPr/>
        </p:nvSpPr>
        <p:spPr>
          <a:xfrm>
            <a:off x="6004457" y="119388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Subnet1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35" name="HubVnet">
            <a:extLst>
              <a:ext uri="{FF2B5EF4-FFF2-40B4-BE49-F238E27FC236}">
                <a16:creationId xmlns:a16="http://schemas.microsoft.com/office/drawing/2014/main" id="{FD03F28B-0F0B-037B-3EDA-A9BD8FE5C9B0}"/>
              </a:ext>
            </a:extLst>
          </p:cNvPr>
          <p:cNvSpPr/>
          <p:nvPr/>
        </p:nvSpPr>
        <p:spPr>
          <a:xfrm>
            <a:off x="6004457" y="1707729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Subnet2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647AE04-1FDD-56F3-F7F6-632C9B5797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144" t="5072" r="13770" b="3626"/>
          <a:stretch>
            <a:fillRect/>
          </a:stretch>
        </p:blipFill>
        <p:spPr>
          <a:xfrm>
            <a:off x="245815" y="2795925"/>
            <a:ext cx="1080120" cy="1296144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668555-6E49-A33B-E500-EB128EF80E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01" t="5201" r="13600" b="5201"/>
          <a:stretch>
            <a:fillRect/>
          </a:stretch>
        </p:blipFill>
        <p:spPr>
          <a:xfrm>
            <a:off x="7530226" y="2787774"/>
            <a:ext cx="1080119" cy="130429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2542D4E-C68A-78D4-B1BB-F74DFD6D2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034" y="1113727"/>
            <a:ext cx="246246" cy="24624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FB46C3B-8359-871F-CE97-A279C9026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034" y="1612912"/>
            <a:ext cx="246246" cy="24624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4DF36B5-A89E-5A5F-BEAF-99168B4A9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0373" y="1852659"/>
            <a:ext cx="246246" cy="2462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46F174A-753F-879B-CE5E-DEB546B40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0373" y="1337837"/>
            <a:ext cx="246246" cy="246246"/>
          </a:xfrm>
          <a:prstGeom prst="rect">
            <a:avLst/>
          </a:prstGeom>
        </p:spPr>
      </p:pic>
      <p:sp>
        <p:nvSpPr>
          <p:cNvPr id="48" name="HubVnet">
            <a:extLst>
              <a:ext uri="{FF2B5EF4-FFF2-40B4-BE49-F238E27FC236}">
                <a16:creationId xmlns:a16="http://schemas.microsoft.com/office/drawing/2014/main" id="{B0A3DA0B-BBCE-3E88-AC25-EA99D99D85CD}"/>
              </a:ext>
            </a:extLst>
          </p:cNvPr>
          <p:cNvSpPr/>
          <p:nvPr/>
        </p:nvSpPr>
        <p:spPr>
          <a:xfrm>
            <a:off x="6004457" y="2256418"/>
            <a:ext cx="956143" cy="342816"/>
          </a:xfrm>
          <a:prstGeom prst="rect">
            <a:avLst/>
          </a:prstGeom>
          <a:noFill/>
          <a:ln>
            <a:solidFill>
              <a:srgbClr val="EC29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EC2923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EC2923"/>
                </a:solidFill>
                <a:latin typeface="Calibri" panose="020F0502020204030204"/>
              </a:rPr>
              <a:t>Subnet3</a:t>
            </a:r>
            <a:endParaRPr lang="en-SE" sz="1050" dirty="0">
              <a:solidFill>
                <a:srgbClr val="EC2923"/>
              </a:solidFill>
              <a:latin typeface="Calibri" panose="020F0502020204030204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9C4387AF-7425-0799-0752-9A89E7024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6034" y="2161601"/>
            <a:ext cx="246246" cy="24624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5867514-51B1-7692-ABEF-689CACE96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0373" y="2401348"/>
            <a:ext cx="246246" cy="2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6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1560" y="1347614"/>
            <a:ext cx="8640960" cy="1587088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FFC000"/>
                </a:solidFill>
              </a:rPr>
              <a:t>Actual stateful </a:t>
            </a:r>
            <a:r>
              <a:rPr lang="en-US" sz="3100" b="1" dirty="0">
                <a:solidFill>
                  <a:srgbClr val="D9FFFF"/>
                </a:solidFill>
              </a:rPr>
              <a:t>Azure</a:t>
            </a:r>
            <a:r>
              <a:rPr lang="en-US" sz="2700" b="1" dirty="0">
                <a:solidFill>
                  <a:srgbClr val="FFA902"/>
                </a:solidFill>
              </a:rPr>
              <a:t> </a:t>
            </a:r>
            <a:r>
              <a:rPr lang="en-US" sz="2700" b="1" dirty="0">
                <a:solidFill>
                  <a:srgbClr val="FFC000"/>
                </a:solidFill>
              </a:rPr>
              <a:t>deployments </a:t>
            </a:r>
            <a:br>
              <a:rPr lang="en-US" sz="2700" b="1" dirty="0">
                <a:solidFill>
                  <a:srgbClr val="FFC000"/>
                </a:solidFill>
              </a:rPr>
            </a:br>
            <a:br>
              <a:rPr lang="en-US" b="1" dirty="0">
                <a:solidFill>
                  <a:srgbClr val="FFC000"/>
                </a:solidFill>
              </a:rPr>
            </a:br>
            <a:r>
              <a:rPr lang="en-US" sz="2700" b="1" dirty="0">
                <a:solidFill>
                  <a:srgbClr val="FFC000"/>
                </a:solidFill>
              </a:rPr>
              <a:t>		- level up your </a:t>
            </a:r>
            <a:r>
              <a:rPr lang="en-US" sz="3100" b="1" dirty="0">
                <a:solidFill>
                  <a:srgbClr val="B0FFFF"/>
                </a:solidFill>
              </a:rPr>
              <a:t>Bicep</a:t>
            </a:r>
            <a:r>
              <a:rPr lang="en-US" sz="3100" b="1" dirty="0">
                <a:solidFill>
                  <a:srgbClr val="FFC000"/>
                </a:solidFill>
              </a:rPr>
              <a:t> </a:t>
            </a:r>
            <a:r>
              <a:rPr lang="en-US" sz="2700" b="1" dirty="0">
                <a:solidFill>
                  <a:srgbClr val="FFC000"/>
                </a:solidFill>
              </a:rPr>
              <a:t>game </a:t>
            </a:r>
            <a:br>
              <a:rPr lang="en-US" sz="2700" b="1" dirty="0">
                <a:solidFill>
                  <a:srgbClr val="FFC000"/>
                </a:solidFill>
              </a:rPr>
            </a:br>
            <a:r>
              <a:rPr lang="en-US" sz="2700" b="1" dirty="0">
                <a:solidFill>
                  <a:srgbClr val="FFC000"/>
                </a:solidFill>
              </a:rPr>
              <a:t>						with </a:t>
            </a:r>
            <a:r>
              <a:rPr lang="en-US" sz="3100" b="1" dirty="0">
                <a:solidFill>
                  <a:srgbClr val="B0FFFF"/>
                </a:solidFill>
              </a:rPr>
              <a:t>Deployment Stacks</a:t>
            </a:r>
            <a:endParaRPr lang="en-US" dirty="0">
              <a:solidFill>
                <a:srgbClr val="B0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26060" y="3795886"/>
            <a:ext cx="3491880" cy="6477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B0FFFF"/>
                </a:solidFill>
              </a:rPr>
              <a:t>Simon Wåhlin</a:t>
            </a:r>
            <a:br>
              <a:rPr lang="en-US" sz="1200" dirty="0">
                <a:solidFill>
                  <a:srgbClr val="B0FFFF"/>
                </a:solidFill>
              </a:rPr>
            </a:br>
            <a:r>
              <a:rPr lang="en-US" sz="1100" dirty="0">
                <a:solidFill>
                  <a:srgbClr val="EC2923"/>
                </a:solidFill>
              </a:rPr>
              <a:t>Cloud Architect @ Unwonted</a:t>
            </a:r>
            <a:endParaRPr lang="en-US" sz="1200" b="1" dirty="0">
              <a:solidFill>
                <a:srgbClr val="EC2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CEA3-DECD-1EE3-816F-873C7420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3E73A81F-3D44-05E9-D564-AB1C695CB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7FC0CC4B-4D3D-8F30-FEF0-8F844364CEE2}"/>
              </a:ext>
            </a:extLst>
          </p:cNvPr>
          <p:cNvSpPr txBox="1">
            <a:spLocks/>
          </p:cNvSpPr>
          <p:nvPr/>
        </p:nvSpPr>
        <p:spPr>
          <a:xfrm>
            <a:off x="827584" y="555526"/>
            <a:ext cx="8166100" cy="6369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359673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5ACDF-B375-9A09-1F2E-2CB9F472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44" t="5072" r="13770" b="3626"/>
          <a:stretch>
            <a:fillRect/>
          </a:stretch>
        </p:blipFill>
        <p:spPr>
          <a:xfrm>
            <a:off x="2555776" y="1419622"/>
            <a:ext cx="1080120" cy="12961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7BA86-9B0A-5167-33ED-284F0037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01" t="5201" r="13600" b="5201"/>
          <a:stretch>
            <a:fillRect/>
          </a:stretch>
        </p:blipFill>
        <p:spPr>
          <a:xfrm>
            <a:off x="5652120" y="1411471"/>
            <a:ext cx="1080119" cy="1304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35643-0558-B564-5F56-56A1AE84C619}"/>
              </a:ext>
            </a:extLst>
          </p:cNvPr>
          <p:cNvSpPr txBox="1"/>
          <p:nvPr/>
        </p:nvSpPr>
        <p:spPr>
          <a:xfrm>
            <a:off x="2087724" y="278777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0FFFF"/>
                </a:solidFill>
              </a:rPr>
              <a:t>Sue</a:t>
            </a:r>
            <a:br>
              <a:rPr lang="en-US" dirty="0">
                <a:solidFill>
                  <a:srgbClr val="B0FFFF"/>
                </a:solidFill>
              </a:rPr>
            </a:br>
            <a:r>
              <a:rPr lang="en-US" dirty="0">
                <a:solidFill>
                  <a:srgbClr val="B0FFFF"/>
                </a:solidFill>
              </a:rPr>
              <a:t>Platform Engineer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1E6AE-FB6F-A042-07F1-B2B652038C84}"/>
              </a:ext>
            </a:extLst>
          </p:cNvPr>
          <p:cNvSpPr txBox="1"/>
          <p:nvPr/>
        </p:nvSpPr>
        <p:spPr>
          <a:xfrm>
            <a:off x="5184067" y="278777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0FFFF"/>
                </a:solidFill>
              </a:rPr>
              <a:t>Bill</a:t>
            </a:r>
            <a:br>
              <a:rPr lang="en-US" dirty="0">
                <a:solidFill>
                  <a:srgbClr val="B0FFFF"/>
                </a:solidFill>
              </a:rPr>
            </a:br>
            <a:r>
              <a:rPr lang="en-US" dirty="0">
                <a:solidFill>
                  <a:srgbClr val="B0FFFF"/>
                </a:solidFill>
              </a:rPr>
              <a:t>DevOps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391E-11CD-B9F2-9E25-FA09ED562D2B}"/>
              </a:ext>
            </a:extLst>
          </p:cNvPr>
          <p:cNvSpPr txBox="1"/>
          <p:nvPr/>
        </p:nvSpPr>
        <p:spPr>
          <a:xfrm>
            <a:off x="3563888" y="339502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C2923"/>
                </a:solidFill>
              </a:rPr>
              <a:t>Contoso Cloud</a:t>
            </a:r>
            <a:endParaRPr lang="en-US" dirty="0">
              <a:solidFill>
                <a:srgbClr val="EC2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0E9F-B5A5-1602-2CFD-A8CB757C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FB840-6D17-59B4-66C0-4E0A2959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44" t="5072" r="13770" b="3626"/>
          <a:stretch>
            <a:fillRect/>
          </a:stretch>
        </p:blipFill>
        <p:spPr>
          <a:xfrm>
            <a:off x="2555776" y="1166723"/>
            <a:ext cx="1080120" cy="129614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D71E7-1F36-50A9-1AC9-8A1B44658756}"/>
              </a:ext>
            </a:extLst>
          </p:cNvPr>
          <p:cNvSpPr txBox="1"/>
          <p:nvPr/>
        </p:nvSpPr>
        <p:spPr>
          <a:xfrm>
            <a:off x="2087724" y="253487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0FFFF"/>
                </a:solidFill>
              </a:rPr>
              <a:t>Sue</a:t>
            </a:r>
            <a:br>
              <a:rPr lang="en-US" dirty="0">
                <a:solidFill>
                  <a:srgbClr val="B0FFFF"/>
                </a:solidFill>
              </a:rPr>
            </a:br>
            <a:r>
              <a:rPr lang="en-US" dirty="0">
                <a:solidFill>
                  <a:srgbClr val="B0FFFF"/>
                </a:solidFill>
              </a:rPr>
              <a:t>Platform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CFD08-951B-852C-F5A7-D8B518D356A2}"/>
              </a:ext>
            </a:extLst>
          </p:cNvPr>
          <p:cNvSpPr txBox="1"/>
          <p:nvPr/>
        </p:nvSpPr>
        <p:spPr>
          <a:xfrm>
            <a:off x="4716016" y="1166723"/>
            <a:ext cx="36724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B0FFFF"/>
                </a:solidFill>
              </a:rPr>
              <a:t>Central Infrastructure</a:t>
            </a:r>
            <a:br>
              <a:rPr lang="en-US" sz="2400" dirty="0">
                <a:solidFill>
                  <a:srgbClr val="B0FFFF"/>
                </a:solidFill>
              </a:rPr>
            </a:br>
            <a:endParaRPr lang="en-US" sz="2400" dirty="0">
              <a:solidFill>
                <a:srgbClr val="B0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305853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B0DE-C268-7870-8F0C-6532575C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E63F3-7A69-C2C7-5CC7-A4951087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1" t="5201" r="13600" b="5201"/>
          <a:stretch>
            <a:fillRect/>
          </a:stretch>
        </p:blipFill>
        <p:spPr>
          <a:xfrm>
            <a:off x="5652120" y="1158572"/>
            <a:ext cx="1080119" cy="1304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751B6-1842-F3BE-2878-305BDE165D74}"/>
              </a:ext>
            </a:extLst>
          </p:cNvPr>
          <p:cNvSpPr txBox="1"/>
          <p:nvPr/>
        </p:nvSpPr>
        <p:spPr>
          <a:xfrm>
            <a:off x="5184067" y="253487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0FFFF"/>
                </a:solidFill>
              </a:rPr>
              <a:t>Bill</a:t>
            </a:r>
            <a:br>
              <a:rPr lang="en-US" dirty="0">
                <a:solidFill>
                  <a:srgbClr val="B0FFFF"/>
                </a:solidFill>
              </a:rPr>
            </a:br>
            <a:r>
              <a:rPr lang="en-US" dirty="0">
                <a:solidFill>
                  <a:srgbClr val="B0FFFF"/>
                </a:solidFill>
              </a:rPr>
              <a:t>DevOps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54795-2ADD-5994-F013-19D76B52618D}"/>
              </a:ext>
            </a:extLst>
          </p:cNvPr>
          <p:cNvSpPr txBox="1"/>
          <p:nvPr/>
        </p:nvSpPr>
        <p:spPr>
          <a:xfrm>
            <a:off x="1763688" y="1166723"/>
            <a:ext cx="3384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B0FFFF"/>
                </a:solidFill>
              </a:rPr>
              <a:t>Application Team</a:t>
            </a:r>
            <a:br>
              <a:rPr lang="en-US" sz="2400" dirty="0">
                <a:solidFill>
                  <a:srgbClr val="B0FFFF"/>
                </a:solidFill>
              </a:rPr>
            </a:br>
            <a:endParaRPr lang="en-US" sz="2400" dirty="0">
              <a:solidFill>
                <a:srgbClr val="B0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Developer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FFFF"/>
                </a:solidFill>
              </a:rPr>
              <a:t>Make it work</a:t>
            </a:r>
          </a:p>
        </p:txBody>
      </p:sp>
    </p:spTree>
    <p:extLst>
      <p:ext uri="{BB962C8B-B14F-4D97-AF65-F5344CB8AC3E}">
        <p14:creationId xmlns:p14="http://schemas.microsoft.com/office/powerpoint/2010/main" val="148589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ubVnet">
            <a:extLst>
              <a:ext uri="{FF2B5EF4-FFF2-40B4-BE49-F238E27FC236}">
                <a16:creationId xmlns:a16="http://schemas.microsoft.com/office/drawing/2014/main" id="{A4E26868-254C-F67C-2726-9FB33E4C409D}"/>
              </a:ext>
            </a:extLst>
          </p:cNvPr>
          <p:cNvSpPr/>
          <p:nvPr/>
        </p:nvSpPr>
        <p:spPr>
          <a:xfrm>
            <a:off x="1764760" y="1923678"/>
            <a:ext cx="1512168" cy="1440160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Hub </a:t>
            </a:r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Vnet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8" name="HubVnetIcon">
            <a:extLst>
              <a:ext uri="{FF2B5EF4-FFF2-40B4-BE49-F238E27FC236}">
                <a16:creationId xmlns:a16="http://schemas.microsoft.com/office/drawing/2014/main" id="{7713D23C-FDCB-5B0D-B6BF-0D8ACC4E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9827" y="1635646"/>
            <a:ext cx="576064" cy="576064"/>
          </a:xfrm>
          <a:prstGeom prst="rect">
            <a:avLst/>
          </a:prstGeom>
        </p:spPr>
      </p:pic>
      <p:pic>
        <p:nvPicPr>
          <p:cNvPr id="4" name="Firewall">
            <a:extLst>
              <a:ext uri="{FF2B5EF4-FFF2-40B4-BE49-F238E27FC236}">
                <a16:creationId xmlns:a16="http://schemas.microsoft.com/office/drawing/2014/main" id="{DC95D956-B1D4-6373-11DA-CF0E80CF9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4820" y="2373406"/>
            <a:ext cx="432048" cy="432048"/>
          </a:xfrm>
          <a:prstGeom prst="rect">
            <a:avLst/>
          </a:prstGeom>
        </p:spPr>
      </p:pic>
      <p:sp>
        <p:nvSpPr>
          <p:cNvPr id="11" name="Spoke1">
            <a:extLst>
              <a:ext uri="{FF2B5EF4-FFF2-40B4-BE49-F238E27FC236}">
                <a16:creationId xmlns:a16="http://schemas.microsoft.com/office/drawing/2014/main" id="{8EE919D5-AC06-EA6E-5F32-DC452B6B5CD7}"/>
              </a:ext>
            </a:extLst>
          </p:cNvPr>
          <p:cNvSpPr/>
          <p:nvPr/>
        </p:nvSpPr>
        <p:spPr>
          <a:xfrm>
            <a:off x="731619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2" name="Spoke1Icon">
            <a:extLst>
              <a:ext uri="{FF2B5EF4-FFF2-40B4-BE49-F238E27FC236}">
                <a16:creationId xmlns:a16="http://schemas.microsoft.com/office/drawing/2014/main" id="{5CD68842-E3A2-C8EE-B6C5-FF6DFF6A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335" y="543258"/>
            <a:ext cx="312568" cy="312568"/>
          </a:xfrm>
          <a:prstGeom prst="rect">
            <a:avLst/>
          </a:prstGeom>
        </p:spPr>
      </p:pic>
      <p:sp>
        <p:nvSpPr>
          <p:cNvPr id="13" name="Spoke2">
            <a:extLst>
              <a:ext uri="{FF2B5EF4-FFF2-40B4-BE49-F238E27FC236}">
                <a16:creationId xmlns:a16="http://schemas.microsoft.com/office/drawing/2014/main" id="{1715DB4A-0821-D8F3-EB4B-40A624E5D6A5}"/>
              </a:ext>
            </a:extLst>
          </p:cNvPr>
          <p:cNvSpPr/>
          <p:nvPr/>
        </p:nvSpPr>
        <p:spPr>
          <a:xfrm>
            <a:off x="2034853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4" name="Spoke3Icon">
            <a:extLst>
              <a:ext uri="{FF2B5EF4-FFF2-40B4-BE49-F238E27FC236}">
                <a16:creationId xmlns:a16="http://schemas.microsoft.com/office/drawing/2014/main" id="{1A2E702D-36B4-B29A-9F19-7222BBD28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8569" y="543258"/>
            <a:ext cx="312568" cy="312568"/>
          </a:xfrm>
          <a:prstGeom prst="rect">
            <a:avLst/>
          </a:prstGeom>
        </p:spPr>
      </p:pic>
      <p:sp>
        <p:nvSpPr>
          <p:cNvPr id="15" name="Spoke3">
            <a:extLst>
              <a:ext uri="{FF2B5EF4-FFF2-40B4-BE49-F238E27FC236}">
                <a16:creationId xmlns:a16="http://schemas.microsoft.com/office/drawing/2014/main" id="{47FA3360-6683-6CBB-086B-AE827DCAACAE}"/>
              </a:ext>
            </a:extLst>
          </p:cNvPr>
          <p:cNvSpPr/>
          <p:nvPr/>
        </p:nvSpPr>
        <p:spPr>
          <a:xfrm>
            <a:off x="3353221" y="699542"/>
            <a:ext cx="971981" cy="50405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16" name="Spoke3Icon">
            <a:extLst>
              <a:ext uri="{FF2B5EF4-FFF2-40B4-BE49-F238E27FC236}">
                <a16:creationId xmlns:a16="http://schemas.microsoft.com/office/drawing/2014/main" id="{515FA52C-0457-071C-071F-A411664F1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6937" y="543258"/>
            <a:ext cx="312568" cy="312568"/>
          </a:xfrm>
          <a:prstGeom prst="rect">
            <a:avLst/>
          </a:prstGeom>
        </p:spPr>
      </p:pic>
      <p:cxnSp>
        <p:nvCxnSpPr>
          <p:cNvPr id="18" name="Peering01">
            <a:extLst>
              <a:ext uri="{FF2B5EF4-FFF2-40B4-BE49-F238E27FC236}">
                <a16:creationId xmlns:a16="http://schemas.microsoft.com/office/drawing/2014/main" id="{31BB221B-93FC-74CC-2B5B-2BCEEB8BC201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1217610" y="1203598"/>
            <a:ext cx="1303234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Peering02">
            <a:extLst>
              <a:ext uri="{FF2B5EF4-FFF2-40B4-BE49-F238E27FC236}">
                <a16:creationId xmlns:a16="http://schemas.microsoft.com/office/drawing/2014/main" id="{8F1AB36A-E0F8-1231-A197-6BBF6EB1E74A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2520844" y="1203598"/>
            <a:ext cx="0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Peering03">
            <a:extLst>
              <a:ext uri="{FF2B5EF4-FFF2-40B4-BE49-F238E27FC236}">
                <a16:creationId xmlns:a16="http://schemas.microsoft.com/office/drawing/2014/main" id="{8C4F5FB3-B59A-AACD-D06F-2BADFD932852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V="1">
            <a:off x="2520844" y="1203598"/>
            <a:ext cx="1318368" cy="720080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LandingZoneBox">
            <a:extLst>
              <a:ext uri="{FF2B5EF4-FFF2-40B4-BE49-F238E27FC236}">
                <a16:creationId xmlns:a16="http://schemas.microsoft.com/office/drawing/2014/main" id="{EBF1EB3E-53AD-6AD4-A06C-FBBF700DD61A}"/>
              </a:ext>
            </a:extLst>
          </p:cNvPr>
          <p:cNvSpPr/>
          <p:nvPr/>
        </p:nvSpPr>
        <p:spPr>
          <a:xfrm>
            <a:off x="4860032" y="483518"/>
            <a:ext cx="3210254" cy="3528392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Azure Landing Zone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sp>
        <p:nvSpPr>
          <p:cNvPr id="31" name="SpokeVnet">
            <a:extLst>
              <a:ext uri="{FF2B5EF4-FFF2-40B4-BE49-F238E27FC236}">
                <a16:creationId xmlns:a16="http://schemas.microsoft.com/office/drawing/2014/main" id="{711AB9F7-35E0-119A-01B1-27C295A8CCFF}"/>
              </a:ext>
            </a:extLst>
          </p:cNvPr>
          <p:cNvSpPr/>
          <p:nvPr/>
        </p:nvSpPr>
        <p:spPr>
          <a:xfrm>
            <a:off x="5704677" y="924406"/>
            <a:ext cx="1512168" cy="22954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Spoke </a:t>
            </a:r>
            <a:r>
              <a:rPr lang="en-GB" sz="1050" dirty="0" err="1">
                <a:solidFill>
                  <a:srgbClr val="B0FFFF"/>
                </a:solidFill>
                <a:latin typeface="Calibri" panose="020F0502020204030204"/>
              </a:rPr>
              <a:t>Vnet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32" name="SpokeVnetIcon">
            <a:extLst>
              <a:ext uri="{FF2B5EF4-FFF2-40B4-BE49-F238E27FC236}">
                <a16:creationId xmlns:a16="http://schemas.microsoft.com/office/drawing/2014/main" id="{41A076E2-8F37-E2B0-4D0F-E17B59796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9744" y="636374"/>
            <a:ext cx="576064" cy="576064"/>
          </a:xfrm>
          <a:prstGeom prst="rect">
            <a:avLst/>
          </a:prstGeom>
        </p:spPr>
      </p:pic>
      <p:sp>
        <p:nvSpPr>
          <p:cNvPr id="34" name="Subnet1">
            <a:extLst>
              <a:ext uri="{FF2B5EF4-FFF2-40B4-BE49-F238E27FC236}">
                <a16:creationId xmlns:a16="http://schemas.microsoft.com/office/drawing/2014/main" id="{11B3B654-9CC8-03F4-8A4B-2020DC2C22EB}"/>
              </a:ext>
            </a:extLst>
          </p:cNvPr>
          <p:cNvSpPr/>
          <p:nvPr/>
        </p:nvSpPr>
        <p:spPr>
          <a:xfrm>
            <a:off x="6004457" y="1193886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Subnet1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40" name="NSG1">
            <a:extLst>
              <a:ext uri="{FF2B5EF4-FFF2-40B4-BE49-F238E27FC236}">
                <a16:creationId xmlns:a16="http://schemas.microsoft.com/office/drawing/2014/main" id="{24696F96-5A90-29E6-3911-3DE8A4906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034" y="1113727"/>
            <a:ext cx="246246" cy="246246"/>
          </a:xfrm>
          <a:prstGeom prst="rect">
            <a:avLst/>
          </a:prstGeom>
        </p:spPr>
      </p:pic>
      <p:pic>
        <p:nvPicPr>
          <p:cNvPr id="44" name="UDR1">
            <a:extLst>
              <a:ext uri="{FF2B5EF4-FFF2-40B4-BE49-F238E27FC236}">
                <a16:creationId xmlns:a16="http://schemas.microsoft.com/office/drawing/2014/main" id="{2426560F-532A-C0AF-B86B-E023AC48A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0373" y="1337837"/>
            <a:ext cx="246246" cy="246246"/>
          </a:xfrm>
          <a:prstGeom prst="rect">
            <a:avLst/>
          </a:prstGeom>
        </p:spPr>
      </p:pic>
      <p:sp>
        <p:nvSpPr>
          <p:cNvPr id="35" name="Subnet2">
            <a:extLst>
              <a:ext uri="{FF2B5EF4-FFF2-40B4-BE49-F238E27FC236}">
                <a16:creationId xmlns:a16="http://schemas.microsoft.com/office/drawing/2014/main" id="{1CFB738C-EB43-4F13-4907-6B86A6653DBA}"/>
              </a:ext>
            </a:extLst>
          </p:cNvPr>
          <p:cNvSpPr/>
          <p:nvPr/>
        </p:nvSpPr>
        <p:spPr>
          <a:xfrm>
            <a:off x="6004457" y="1707729"/>
            <a:ext cx="956143" cy="342816"/>
          </a:xfrm>
          <a:prstGeom prst="rect">
            <a:avLst/>
          </a:prstGeom>
          <a:noFill/>
          <a:ln>
            <a:solidFill>
              <a:srgbClr val="B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B0FFFF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B0FFFF"/>
                </a:solidFill>
                <a:latin typeface="Calibri" panose="020F0502020204030204"/>
              </a:rPr>
              <a:t>Subnet2</a:t>
            </a:r>
            <a:endParaRPr lang="en-SE" sz="1050" dirty="0">
              <a:solidFill>
                <a:srgbClr val="B0FFFF"/>
              </a:solidFill>
              <a:latin typeface="Calibri" panose="020F0502020204030204"/>
            </a:endParaRPr>
          </a:p>
        </p:txBody>
      </p:sp>
      <p:pic>
        <p:nvPicPr>
          <p:cNvPr id="41" name="NSG2">
            <a:extLst>
              <a:ext uri="{FF2B5EF4-FFF2-40B4-BE49-F238E27FC236}">
                <a16:creationId xmlns:a16="http://schemas.microsoft.com/office/drawing/2014/main" id="{DCBE0F3F-8682-83CE-66EE-AA3D84F7C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034" y="1612912"/>
            <a:ext cx="246246" cy="246246"/>
          </a:xfrm>
          <a:prstGeom prst="rect">
            <a:avLst/>
          </a:prstGeom>
        </p:spPr>
      </p:pic>
      <p:pic>
        <p:nvPicPr>
          <p:cNvPr id="43" name="UDR2">
            <a:extLst>
              <a:ext uri="{FF2B5EF4-FFF2-40B4-BE49-F238E27FC236}">
                <a16:creationId xmlns:a16="http://schemas.microsoft.com/office/drawing/2014/main" id="{E6651FF2-39F5-E603-C2FF-DFE0B04DD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0373" y="1852659"/>
            <a:ext cx="246246" cy="246246"/>
          </a:xfrm>
          <a:prstGeom prst="rect">
            <a:avLst/>
          </a:prstGeom>
        </p:spPr>
      </p:pic>
      <p:sp>
        <p:nvSpPr>
          <p:cNvPr id="48" name="Subnet3">
            <a:extLst>
              <a:ext uri="{FF2B5EF4-FFF2-40B4-BE49-F238E27FC236}">
                <a16:creationId xmlns:a16="http://schemas.microsoft.com/office/drawing/2014/main" id="{E9B7AF2A-5BF8-543F-7261-EC098C2960BC}"/>
              </a:ext>
            </a:extLst>
          </p:cNvPr>
          <p:cNvSpPr/>
          <p:nvPr/>
        </p:nvSpPr>
        <p:spPr>
          <a:xfrm>
            <a:off x="6004457" y="2256418"/>
            <a:ext cx="956143" cy="342816"/>
          </a:xfrm>
          <a:prstGeom prst="rect">
            <a:avLst/>
          </a:prstGeom>
          <a:noFill/>
          <a:ln>
            <a:solidFill>
              <a:srgbClr val="EC29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endParaRPr lang="en-GB" sz="900" dirty="0">
              <a:solidFill>
                <a:srgbClr val="EC2923"/>
              </a:solidFill>
              <a:latin typeface="Calibri" panose="020F0502020204030204"/>
            </a:endParaRPr>
          </a:p>
          <a:p>
            <a:pPr algn="ctr" defTabSz="685800"/>
            <a:r>
              <a:rPr lang="en-GB" sz="1050" dirty="0">
                <a:solidFill>
                  <a:srgbClr val="EC2923"/>
                </a:solidFill>
                <a:latin typeface="Calibri" panose="020F0502020204030204"/>
              </a:rPr>
              <a:t>Subnet3</a:t>
            </a:r>
            <a:endParaRPr lang="en-SE" sz="1050" dirty="0">
              <a:solidFill>
                <a:srgbClr val="EC2923"/>
              </a:solidFill>
              <a:latin typeface="Calibri" panose="020F0502020204030204"/>
            </a:endParaRPr>
          </a:p>
        </p:txBody>
      </p:sp>
      <p:pic>
        <p:nvPicPr>
          <p:cNvPr id="49" name="NSG3">
            <a:extLst>
              <a:ext uri="{FF2B5EF4-FFF2-40B4-BE49-F238E27FC236}">
                <a16:creationId xmlns:a16="http://schemas.microsoft.com/office/drawing/2014/main" id="{EE88B7F7-E5A3-F34A-EC0C-F9F024F9C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034" y="2161601"/>
            <a:ext cx="246246" cy="246246"/>
          </a:xfrm>
          <a:prstGeom prst="rect">
            <a:avLst/>
          </a:prstGeom>
        </p:spPr>
      </p:pic>
      <p:pic>
        <p:nvPicPr>
          <p:cNvPr id="50" name="UDR3">
            <a:extLst>
              <a:ext uri="{FF2B5EF4-FFF2-40B4-BE49-F238E27FC236}">
                <a16:creationId xmlns:a16="http://schemas.microsoft.com/office/drawing/2014/main" id="{D30C75B4-FACA-6EF8-90C4-AC1BBB1E4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0373" y="2401348"/>
            <a:ext cx="246246" cy="246246"/>
          </a:xfrm>
          <a:prstGeom prst="rect">
            <a:avLst/>
          </a:prstGeom>
        </p:spPr>
      </p:pic>
      <p:cxnSp>
        <p:nvCxnSpPr>
          <p:cNvPr id="29" name="HubSpokePeering">
            <a:extLst>
              <a:ext uri="{FF2B5EF4-FFF2-40B4-BE49-F238E27FC236}">
                <a16:creationId xmlns:a16="http://schemas.microsoft.com/office/drawing/2014/main" id="{57BEFCF4-A86E-1995-91FB-00E175B81DE8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3276928" y="2072114"/>
            <a:ext cx="2427749" cy="571644"/>
          </a:xfrm>
          <a:prstGeom prst="straightConnector1">
            <a:avLst/>
          </a:prstGeom>
          <a:ln w="12700" cap="flat">
            <a:solidFill>
              <a:srgbClr val="B0FFFF"/>
            </a:solidFill>
            <a:headEnd type="triangl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Sue">
            <a:extLst>
              <a:ext uri="{FF2B5EF4-FFF2-40B4-BE49-F238E27FC236}">
                <a16:creationId xmlns:a16="http://schemas.microsoft.com/office/drawing/2014/main" id="{E035B601-CEA1-6B60-398C-8A757CB2D4B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144" t="5072" r="13770" b="3626"/>
          <a:stretch>
            <a:fillRect/>
          </a:stretch>
        </p:blipFill>
        <p:spPr>
          <a:xfrm>
            <a:off x="245815" y="2795925"/>
            <a:ext cx="1080120" cy="1296144"/>
          </a:xfrm>
          <a:prstGeom prst="rect">
            <a:avLst/>
          </a:prstGeom>
          <a:ln>
            <a:noFill/>
          </a:ln>
        </p:spPr>
      </p:pic>
      <p:pic>
        <p:nvPicPr>
          <p:cNvPr id="37" name="Bill">
            <a:extLst>
              <a:ext uri="{FF2B5EF4-FFF2-40B4-BE49-F238E27FC236}">
                <a16:creationId xmlns:a16="http://schemas.microsoft.com/office/drawing/2014/main" id="{759D0E8D-A241-4D94-FF59-5D2337A1F58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2201" t="5201" r="13600" b="5201"/>
          <a:stretch>
            <a:fillRect/>
          </a:stretch>
        </p:blipFill>
        <p:spPr>
          <a:xfrm>
            <a:off x="7530226" y="2787774"/>
            <a:ext cx="1080119" cy="1304295"/>
          </a:xfrm>
          <a:prstGeom prst="rect">
            <a:avLst/>
          </a:prstGeom>
        </p:spPr>
      </p:pic>
      <p:pic>
        <p:nvPicPr>
          <p:cNvPr id="52" name="Graphic 51" descr="Lightning with solid fill">
            <a:extLst>
              <a:ext uri="{FF2B5EF4-FFF2-40B4-BE49-F238E27FC236}">
                <a16:creationId xmlns:a16="http://schemas.microsoft.com/office/drawing/2014/main" id="{3A48BE98-B4DE-3216-14C1-D919B501D0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20917" y="21340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F382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29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0FFF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4" grpId="0" animBg="1"/>
      <p:bldP spid="35" grpId="0" animBg="1"/>
      <p:bldP spid="35" grpId="1" animBg="1"/>
      <p:bldP spid="35" grpId="2" animBg="1"/>
      <p:bldP spid="48" grpId="0" animBg="1"/>
      <p:bldP spid="4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NameBackground">
            <a:extLst>
              <a:ext uri="{FF2B5EF4-FFF2-40B4-BE49-F238E27FC236}">
                <a16:creationId xmlns:a16="http://schemas.microsoft.com/office/drawing/2014/main" id="{AB74E41A-B6C0-7845-73A7-833FE43974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3568" y="2572735"/>
            <a:ext cx="2304256" cy="1224136"/>
          </a:xfrm>
          <a:prstGeom prst="roundRect">
            <a:avLst>
              <a:gd name="adj" fmla="val 8149"/>
            </a:avLst>
          </a:prstGeom>
          <a:gradFill flip="none" rotWithShape="1">
            <a:gsLst>
              <a:gs pos="100000">
                <a:srgbClr val="FFA902"/>
              </a:gs>
              <a:gs pos="0">
                <a:srgbClr val="FC7113"/>
              </a:gs>
            </a:gsLst>
            <a:lin ang="135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MVPLogo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A8A1897-2729-2EFF-2071-1EDEF7DAE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65" y="2644006"/>
            <a:ext cx="567954" cy="567951"/>
          </a:xfrm>
          <a:prstGeom prst="rect">
            <a:avLst/>
          </a:prstGeom>
        </p:spPr>
      </p:pic>
      <p:sp>
        <p:nvSpPr>
          <p:cNvPr id="25" name="JobTitle">
            <a:extLst>
              <a:ext uri="{FF2B5EF4-FFF2-40B4-BE49-F238E27FC236}">
                <a16:creationId xmlns:a16="http://schemas.microsoft.com/office/drawing/2014/main" id="{E2BB0859-9CCA-0B5B-CE82-91338FAF6169}"/>
              </a:ext>
            </a:extLst>
          </p:cNvPr>
          <p:cNvSpPr txBox="1">
            <a:spLocks/>
          </p:cNvSpPr>
          <p:nvPr/>
        </p:nvSpPr>
        <p:spPr>
          <a:xfrm>
            <a:off x="899590" y="3309808"/>
            <a:ext cx="2812891" cy="340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</a:rPr>
              <a:t>Cloud Architect</a:t>
            </a:r>
          </a:p>
        </p:txBody>
      </p:sp>
      <p:sp>
        <p:nvSpPr>
          <p:cNvPr id="24" name="Email">
            <a:extLst>
              <a:ext uri="{FF2B5EF4-FFF2-40B4-BE49-F238E27FC236}">
                <a16:creationId xmlns:a16="http://schemas.microsoft.com/office/drawing/2014/main" id="{3A23FB13-0A01-5231-AF59-B49C538CB45F}"/>
              </a:ext>
            </a:extLst>
          </p:cNvPr>
          <p:cNvSpPr txBox="1">
            <a:spLocks/>
          </p:cNvSpPr>
          <p:nvPr/>
        </p:nvSpPr>
        <p:spPr>
          <a:xfrm>
            <a:off x="899592" y="3548237"/>
            <a:ext cx="2812891" cy="340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simon.wahlin@unwonted.se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SpeakerName">
            <a:extLst>
              <a:ext uri="{FF2B5EF4-FFF2-40B4-BE49-F238E27FC236}">
                <a16:creationId xmlns:a16="http://schemas.microsoft.com/office/drawing/2014/main" id="{E98036F4-BBE2-BE06-7DDB-82F61E14077E}"/>
              </a:ext>
            </a:extLst>
          </p:cNvPr>
          <p:cNvSpPr txBox="1">
            <a:spLocks/>
          </p:cNvSpPr>
          <p:nvPr/>
        </p:nvSpPr>
        <p:spPr>
          <a:xfrm>
            <a:off x="802916" y="2537824"/>
            <a:ext cx="2413805" cy="7142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Simon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Wåhlin</a:t>
            </a:r>
          </a:p>
        </p:txBody>
      </p:sp>
      <p:pic>
        <p:nvPicPr>
          <p:cNvPr id="20" name="SpeakerPicture" descr="A person smiling with a beard&#10;&#10;AI-generated content may be incorrect.">
            <a:extLst>
              <a:ext uri="{FF2B5EF4-FFF2-40B4-BE49-F238E27FC236}">
                <a16:creationId xmlns:a16="http://schemas.microsoft.com/office/drawing/2014/main" id="{A610BA1B-26DA-A0CF-E730-AA24095F4B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rcRect l="28606" r="28606"/>
          <a:stretch/>
        </p:blipFill>
        <p:spPr>
          <a:xfrm>
            <a:off x="971600" y="340487"/>
            <a:ext cx="2245121" cy="373302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21" name="SpeakerActivities">
            <a:extLst>
              <a:ext uri="{FF2B5EF4-FFF2-40B4-BE49-F238E27FC236}">
                <a16:creationId xmlns:a16="http://schemas.microsoft.com/office/drawing/2014/main" id="{67E9BACA-9BAD-650D-1B2D-2C5FF1E80484}"/>
              </a:ext>
            </a:extLst>
          </p:cNvPr>
          <p:cNvSpPr txBox="1">
            <a:spLocks/>
          </p:cNvSpPr>
          <p:nvPr/>
        </p:nvSpPr>
        <p:spPr>
          <a:xfrm>
            <a:off x="3635896" y="699542"/>
            <a:ext cx="4230161" cy="34824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☁️ Azure &amp; PowerShell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💻 Microsoft MVP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❤️ Code &amp; Open Source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📦 Maintainer of modules</a:t>
            </a:r>
          </a:p>
        </p:txBody>
      </p:sp>
    </p:spTree>
    <p:extLst>
      <p:ext uri="{BB962C8B-B14F-4D97-AF65-F5344CB8AC3E}">
        <p14:creationId xmlns:p14="http://schemas.microsoft.com/office/powerpoint/2010/main" val="39866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1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A83D1-5359-D781-9458-977DEED4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9B74-F9F9-073D-2D75-06A9BABA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Bicep Deployments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0C43E-1456-8566-B410-7A7BF7DC3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Removing resources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Accidental or unintended modification</a:t>
            </a:r>
          </a:p>
        </p:txBody>
      </p:sp>
    </p:spTree>
    <p:extLst>
      <p:ext uri="{BB962C8B-B14F-4D97-AF65-F5344CB8AC3E}">
        <p14:creationId xmlns:p14="http://schemas.microsoft.com/office/powerpoint/2010/main" val="9603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149F0-953A-A232-6E82-96B6DDAB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DD68-9624-00A2-EAEB-9749AC68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9C7D-D620-CE0E-7287-5A97B19F8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Prevent undesired modifications</a:t>
            </a:r>
          </a:p>
          <a:p>
            <a:endParaRPr lang="en-US" sz="2800" dirty="0"/>
          </a:p>
          <a:p>
            <a:r>
              <a:rPr lang="en-US" sz="2800" dirty="0"/>
              <a:t>Efficient cleanup – remove resources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64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PPT-mal_NIC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F93C26E58004284E80A113256F76E" ma:contentTypeVersion="8" ma:contentTypeDescription="Create a new document." ma:contentTypeScope="" ma:versionID="eed2276f12de2f092284ae184da4d94f">
  <xsd:schema xmlns:xsd="http://www.w3.org/2001/XMLSchema" xmlns:xs="http://www.w3.org/2001/XMLSchema" xmlns:p="http://schemas.microsoft.com/office/2006/metadata/properties" xmlns:ns2="0fccbb9b-f272-4086-bfba-ee5adb09c6b1" targetNamespace="http://schemas.microsoft.com/office/2006/metadata/properties" ma:root="true" ma:fieldsID="55f4905d58158433eb5476689ff79197" ns2:_="">
    <xsd:import namespace="0fccbb9b-f272-4086-bfba-ee5adb09c6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ccbb9b-f272-4086-bfba-ee5adb09c6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7A3F13-A3D4-48C9-AF41-069788C8F4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DB97D5-2FD2-444B-ACD4-910657BA0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ccbb9b-f272-4086-bfba-ee5adb09c6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C015B-8AE3-4E97-B059-CFA3C9449100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0fccbb9b-f272-4086-bfba-ee5adb09c6b1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14148</TotalTime>
  <Words>332</Words>
  <Application>Microsoft Macintosh PowerPoint</Application>
  <PresentationFormat>On-screen Show (16:9)</PresentationFormat>
  <Paragraphs>188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IBM Plex Sans</vt:lpstr>
      <vt:lpstr>Helvetica Now Display</vt:lpstr>
      <vt:lpstr>Franklin Gothic Book</vt:lpstr>
      <vt:lpstr>Courier New</vt:lpstr>
      <vt:lpstr>Calibri Light</vt:lpstr>
      <vt:lpstr>Arial</vt:lpstr>
      <vt:lpstr>PPT-mal_NIC</vt:lpstr>
      <vt:lpstr>PowerPoint Presentation</vt:lpstr>
      <vt:lpstr>Actual stateful Azure deployments     - level up your Bicep game        with Deployment Stacks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with Bicep Deployments</vt:lpstr>
      <vt:lpstr>Deployment Stacks</vt:lpstr>
      <vt:lpstr>Deployment Scopes</vt:lpstr>
      <vt:lpstr>Commands for Deployments</vt:lpstr>
      <vt:lpstr>Commands for Deployment Stacks</vt:lpstr>
      <vt:lpstr>PowerPoint Presentation</vt:lpstr>
      <vt:lpstr>PowerPoint Presentation</vt:lpstr>
      <vt:lpstr>PowerPoint Presentation</vt:lpstr>
      <vt:lpstr>PowerPoint Presentation</vt:lpstr>
      <vt:lpstr>Limitations</vt:lpstr>
      <vt:lpstr>Status Message: Another operation on this or dependent resource is in progress.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Simon Wåhlin</cp:lastModifiedBy>
  <cp:revision>87</cp:revision>
  <dcterms:created xsi:type="dcterms:W3CDTF">2012-11-21T10:27:26Z</dcterms:created>
  <dcterms:modified xsi:type="dcterms:W3CDTF">2025-10-29T15:27:30Z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0x010100FC0F93C26E58004284E80A113256F76E</vt:lpwstr>
  </property>
</Properties>
</file>